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2" r:id="rId2"/>
    <p:sldId id="332" r:id="rId3"/>
    <p:sldId id="333" r:id="rId4"/>
    <p:sldId id="334" r:id="rId5"/>
    <p:sldId id="335" r:id="rId6"/>
    <p:sldId id="307" r:id="rId7"/>
    <p:sldId id="341" r:id="rId8"/>
    <p:sldId id="343" r:id="rId9"/>
    <p:sldId id="308" r:id="rId10"/>
    <p:sldId id="344" r:id="rId11"/>
    <p:sldId id="309" r:id="rId12"/>
    <p:sldId id="329" r:id="rId13"/>
    <p:sldId id="258" r:id="rId14"/>
    <p:sldId id="259" r:id="rId15"/>
    <p:sldId id="289" r:id="rId16"/>
    <p:sldId id="288" r:id="rId17"/>
    <p:sldId id="261" r:id="rId18"/>
    <p:sldId id="347" r:id="rId19"/>
    <p:sldId id="345" r:id="rId20"/>
    <p:sldId id="346" r:id="rId21"/>
    <p:sldId id="269" r:id="rId22"/>
    <p:sldId id="272" r:id="rId23"/>
    <p:sldId id="270" r:id="rId24"/>
    <p:sldId id="271" r:id="rId25"/>
    <p:sldId id="287" r:id="rId26"/>
    <p:sldId id="302" r:id="rId27"/>
    <p:sldId id="280" r:id="rId28"/>
    <p:sldId id="336" r:id="rId2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nsuke Hirakawa" initials="S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6C7"/>
    <a:srgbClr val="AE7862"/>
    <a:srgbClr val="A27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72743" autoAdjust="0"/>
  </p:normalViewPr>
  <p:slideViewPr>
    <p:cSldViewPr>
      <p:cViewPr varScale="1">
        <p:scale>
          <a:sx n="95" d="100"/>
          <a:sy n="95" d="100"/>
        </p:scale>
        <p:origin x="-21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3F072-8958-4074-BB77-03C73AFA41E2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052FD-98A0-47B7-9431-2D216E581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92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71D56-7ADB-4FE2-8F6C-51294367C3F4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6829D-D9F5-4494-88DF-623704A65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59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2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710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8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669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511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72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949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9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790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51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FC44-FE94-493F-B8A5-791E483C20A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99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95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473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2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FC44-FE94-493F-B8A5-791E483C20A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65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FC44-FE94-493F-B8A5-791E483C20A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5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ja-JP" altLang="en-US" sz="12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すもうを「とります」と言います。</a:t>
            </a:r>
            <a:endParaRPr lang="en-US" altLang="ja-JP" sz="1200" dirty="0" smtClean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「相手と体を組み合ってとる」という意味があります。</a:t>
            </a:r>
            <a:endParaRPr lang="en-AU" altLang="ja-JP" sz="1200" dirty="0" smtClean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l"/>
            <a:r>
              <a:rPr lang="ja-JP" altLang="en-US" sz="12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すもうを「します」でも　ただしいです。</a:t>
            </a:r>
            <a:endParaRPr lang="en-AU" altLang="ja-JP" sz="1200" dirty="0" smtClean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FC44-FE94-493F-B8A5-791E483C20A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21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8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FC44-FE94-493F-B8A5-791E483C20A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5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FC44-FE94-493F-B8A5-791E483C20A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5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829D-D9F5-4494-88DF-623704A65A7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54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40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28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04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9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5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3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02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0EDC-6851-4C44-B5C5-1E66EDC74ED0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02D8-A932-478E-B595-70C3AA26D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74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mo.sports.smt.docomo.ne.jp/rikishidata/weigh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jwX6ThEi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3.png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microsoft.com/office/2007/relationships/hdphoto" Target="../media/hdphoto17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hyperlink" Target="https://jpf.org.au/classroom-resources/resources/sumo-classroom-games/" TargetMode="External"/><Relationship Id="rId4" Type="http://schemas.openxmlformats.org/officeDocument/2006/relationships/image" Target="../media/image39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Language\Classroom Resources Website\★Jessicaさん作業用\すもう\Sumo_No.3_ひらかわ製作中\イラスト\行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5000" r="29250" b="5000"/>
          <a:stretch/>
        </p:blipFill>
        <p:spPr bwMode="auto">
          <a:xfrm>
            <a:off x="899592" y="3976515"/>
            <a:ext cx="1738563" cy="28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xmlns="" id="{6D955D4B-06A3-A44F-A22E-F7178A8CCD3E}"/>
              </a:ext>
            </a:extLst>
          </p:cNvPr>
          <p:cNvSpPr txBox="1">
            <a:spLocks/>
          </p:cNvSpPr>
          <p:nvPr/>
        </p:nvSpPr>
        <p:spPr>
          <a:xfrm>
            <a:off x="467544" y="2708920"/>
            <a:ext cx="8280920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dirty="0" smtClean="0">
                <a:latin typeface="HGSoeiKakugothicUB"/>
                <a:ea typeface="HGS創英角ﾎﾟｯﾌﾟ体" panose="040B0A00000000000000" pitchFamily="50" charset="-128"/>
              </a:rPr>
              <a:t>すもうクイズ</a:t>
            </a:r>
            <a:r>
              <a:rPr lang="en-US" altLang="ja-JP" sz="8000" dirty="0" smtClean="0">
                <a:latin typeface="HGSoeiKakugothicUB"/>
                <a:ea typeface="HGS創英角ﾎﾟｯﾌﾟ体" panose="040B0A00000000000000" pitchFamily="50" charset="-128"/>
              </a:rPr>
              <a:t>!!</a:t>
            </a:r>
            <a:endParaRPr lang="ja-JP" altLang="en-US" sz="8000" dirty="0">
              <a:latin typeface="HGSoeiKakugothicUB"/>
              <a:ea typeface="HGS創英角ﾎﾟｯﾌﾟ体" panose="040B0A00000000000000" pitchFamily="50" charset="-128"/>
            </a:endParaRPr>
          </a:p>
        </p:txBody>
      </p:sp>
      <p:pic>
        <p:nvPicPr>
          <p:cNvPr id="4" name="Picture 2" descr="J:\Language\Classroom Resources Website\★Jessicaさん作業用\すもう\Sumo_No.3_ひらかわ製作中\イラスト\01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2823" r="18765" b="21694"/>
          <a:stretch/>
        </p:blipFill>
        <p:spPr bwMode="auto">
          <a:xfrm>
            <a:off x="468710" y="431823"/>
            <a:ext cx="2347664" cy="23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94" b="96104" l="2397" r="94336">
                        <a14:foregroundMark x1="51416" y1="11429" x2="51416" y2="11429"/>
                        <a14:foregroundMark x1="6536" y1="47273" x2="6536" y2="47273"/>
                        <a14:foregroundMark x1="47930" y1="6753" x2="47930" y2="6753"/>
                        <a14:foregroundMark x1="70806" y1="22857" x2="70806" y2="22857"/>
                        <a14:foregroundMark x1="41830" y1="45974" x2="41830" y2="45974"/>
                        <a14:foregroundMark x1="57516" y1="61299" x2="57516" y2="61299"/>
                        <a14:foregroundMark x1="54902" y1="60779" x2="54902" y2="6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86" y="285517"/>
            <a:ext cx="2988735" cy="2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Language\Classroom Resources Website\★Jessicaさん作業用\すもう\Sumo_No.3_ひらかわ製作中\イラスト\11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7781" r="6920" b="23380"/>
          <a:stretch/>
        </p:blipFill>
        <p:spPr bwMode="auto">
          <a:xfrm>
            <a:off x="6121815" y="4071021"/>
            <a:ext cx="3022185" cy="2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7524" y="260648"/>
            <a:ext cx="8712968" cy="25202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altLang="ja-JP" sz="2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400</a:t>
            </a:r>
            <a:r>
              <a:rPr lang="ja-JP" altLang="en-US" sz="2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ねん </a:t>
            </a:r>
            <a:r>
              <a:rPr lang="ja-JP" altLang="en-US" sz="27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ぐらい</a:t>
            </a:r>
            <a:r>
              <a:rPr lang="ja-JP" altLang="en-US" sz="2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まえ</a:t>
            </a:r>
            <a:r>
              <a:rPr lang="ja-JP" altLang="en-US" sz="2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、まげは さむらいのシンボルでした</a:t>
            </a:r>
            <a:r>
              <a:rPr lang="ja-JP" altLang="en-US" sz="2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。ステイタスがた</a:t>
            </a:r>
            <a:r>
              <a:rPr lang="ja-JP" altLang="en-US" sz="2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かい、</a:t>
            </a:r>
            <a:r>
              <a:rPr lang="ja-JP" altLang="en-US" sz="2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つよい という いみでした。まげ</a:t>
            </a:r>
            <a:r>
              <a:rPr lang="ja-JP" altLang="en-US" sz="2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は、りきしにとって　とてもたいせつです</a:t>
            </a:r>
            <a:r>
              <a:rPr lang="ja-JP" altLang="en-US" sz="2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en-US" altLang="ja-JP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AU" altLang="ja-JP" sz="3100" dirty="0" smtClean="0">
                <a:latin typeface="+mn-lt"/>
              </a:rPr>
              <a:t>400 </a:t>
            </a:r>
            <a:r>
              <a:rPr lang="en-AU" altLang="ja-JP" sz="3100" dirty="0">
                <a:latin typeface="+mn-lt"/>
              </a:rPr>
              <a:t>years ago, </a:t>
            </a:r>
            <a:r>
              <a:rPr lang="en-AU" altLang="ja-JP" sz="3100" dirty="0" smtClean="0">
                <a:latin typeface="+mn-lt"/>
              </a:rPr>
              <a:t>mage </a:t>
            </a:r>
            <a:r>
              <a:rPr lang="en-AU" altLang="ja-JP" sz="3100" dirty="0">
                <a:latin typeface="+mn-lt"/>
              </a:rPr>
              <a:t>was the symbol of the samurai. </a:t>
            </a:r>
            <a:r>
              <a:rPr lang="en-AU" altLang="ja-JP" sz="3100" dirty="0"/>
              <a:t>mage</a:t>
            </a:r>
            <a:r>
              <a:rPr lang="en-AU" altLang="ja-JP" sz="3100" dirty="0" smtClean="0">
                <a:latin typeface="+mn-lt"/>
              </a:rPr>
              <a:t> </a:t>
            </a:r>
            <a:r>
              <a:rPr lang="en-AU" altLang="ja-JP" sz="3100" dirty="0">
                <a:latin typeface="+mn-lt"/>
              </a:rPr>
              <a:t>indicates high </a:t>
            </a:r>
            <a:r>
              <a:rPr lang="en-AU" altLang="ja-JP" sz="3100" dirty="0" smtClean="0">
                <a:latin typeface="+mn-lt"/>
              </a:rPr>
              <a:t>status </a:t>
            </a:r>
            <a:r>
              <a:rPr lang="en-US" altLang="ja-JP" sz="3100" dirty="0" smtClean="0">
                <a:latin typeface="+mn-lt"/>
              </a:rPr>
              <a:t>and</a:t>
            </a:r>
            <a:r>
              <a:rPr lang="en-AU" altLang="ja-JP" sz="3100" dirty="0" smtClean="0">
                <a:latin typeface="+mn-lt"/>
              </a:rPr>
              <a:t> strength. </a:t>
            </a:r>
            <a:r>
              <a:rPr lang="en-US" altLang="ja-JP" sz="3100" dirty="0">
                <a:latin typeface="+mn-lt"/>
              </a:rPr>
              <a:t>Mage</a:t>
            </a:r>
            <a:r>
              <a:rPr lang="en-AU" altLang="ja-JP" sz="3100" dirty="0" smtClean="0">
                <a:latin typeface="+mn-lt"/>
              </a:rPr>
              <a:t> </a:t>
            </a:r>
            <a:r>
              <a:rPr lang="en-AU" altLang="ja-JP" sz="3100" dirty="0">
                <a:latin typeface="+mn-lt"/>
              </a:rPr>
              <a:t>is very important to sumo wrestlers</a:t>
            </a:r>
            <a:r>
              <a:rPr lang="en-AU" altLang="ja-JP" sz="3100" dirty="0" smtClean="0">
                <a:latin typeface="+mn-lt"/>
              </a:rPr>
              <a:t>.</a:t>
            </a:r>
            <a:endParaRPr lang="ja-JP" altLang="en-US" sz="5300" dirty="0">
              <a:latin typeface="+mn-lt"/>
            </a:endParaRPr>
          </a:p>
        </p:txBody>
      </p:sp>
      <p:pic>
        <p:nvPicPr>
          <p:cNvPr id="4" name="Picture 2" descr="J:\Language\Classroom Resources Website\★Jessicaさん作業用\すもう\Sumo_No.3_ひらかわ製作中\イラスト\土俵入り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4500" r="17875" b="14500"/>
          <a:stretch/>
        </p:blipFill>
        <p:spPr bwMode="auto">
          <a:xfrm>
            <a:off x="5220072" y="3358953"/>
            <a:ext cx="3327475" cy="27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nsuke.h\Desktop\539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82" y="3358953"/>
            <a:ext cx="1532107" cy="27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6516215" y="2795163"/>
            <a:ext cx="1935935" cy="555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まわし</a:t>
            </a:r>
            <a:endParaRPr lang="en-US" altLang="ja-JP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7985" r="13679" b="8962"/>
          <a:stretch/>
        </p:blipFill>
        <p:spPr bwMode="auto">
          <a:xfrm>
            <a:off x="323528" y="1360118"/>
            <a:ext cx="5785835" cy="52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40279" r="55424" b="35419"/>
          <a:stretch/>
        </p:blipFill>
        <p:spPr bwMode="auto">
          <a:xfrm>
            <a:off x="727374" y="3429000"/>
            <a:ext cx="1756394" cy="14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32633" r="33860" b="37926"/>
          <a:stretch/>
        </p:blipFill>
        <p:spPr bwMode="auto">
          <a:xfrm>
            <a:off x="2561487" y="2924944"/>
            <a:ext cx="179448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ドーナツ 11"/>
          <p:cNvSpPr/>
          <p:nvPr/>
        </p:nvSpPr>
        <p:spPr>
          <a:xfrm>
            <a:off x="885490" y="3350710"/>
            <a:ext cx="1670286" cy="1307041"/>
          </a:xfrm>
          <a:prstGeom prst="donut">
            <a:avLst>
              <a:gd name="adj" fmla="val 41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ドーナツ 21"/>
          <p:cNvSpPr/>
          <p:nvPr/>
        </p:nvSpPr>
        <p:spPr>
          <a:xfrm>
            <a:off x="2483768" y="2636912"/>
            <a:ext cx="2016224" cy="2808311"/>
          </a:xfrm>
          <a:prstGeom prst="donut">
            <a:avLst>
              <a:gd name="adj" fmla="val 41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644008" y="4352741"/>
            <a:ext cx="4392488" cy="2184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>
                <a:latin typeface="+mn-lt"/>
              </a:rPr>
              <a:t>りきしは まわしを つけます。</a:t>
            </a:r>
            <a:endParaRPr lang="en-US" altLang="ja-JP" sz="2400" dirty="0" smtClean="0">
              <a:latin typeface="+mn-lt"/>
            </a:endParaRPr>
          </a:p>
          <a:p>
            <a:pPr algn="l"/>
            <a:r>
              <a:rPr lang="en-AU" altLang="ja-JP" sz="2400" dirty="0" smtClean="0">
                <a:latin typeface="+mn-lt"/>
              </a:rPr>
              <a:t>It is considered a way for wrestlers to show the Gods that they are not cheating and not hiding any weapons. </a:t>
            </a:r>
            <a:endParaRPr lang="ja-JP" altLang="ja-JP" sz="2400" dirty="0">
              <a:latin typeface="+mn-lt"/>
            </a:endParaRPr>
          </a:p>
        </p:txBody>
      </p:sp>
      <p:sp>
        <p:nvSpPr>
          <p:cNvPr id="11" name="正方形/長方形 14"/>
          <p:cNvSpPr/>
          <p:nvPr/>
        </p:nvSpPr>
        <p:spPr>
          <a:xfrm>
            <a:off x="6404544" y="2710871"/>
            <a:ext cx="2138684" cy="7181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Wrestlers’ belt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899592" y="-27384"/>
            <a:ext cx="3176023" cy="1215919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なんですか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endParaRPr lang="en-AU" altLang="ja-JP" sz="3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What is this?</a:t>
            </a:r>
            <a:endParaRPr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タイトル 1"/>
          <p:cNvSpPr txBox="1">
            <a:spLocks noChangeAspect="1"/>
          </p:cNvSpPr>
          <p:nvPr/>
        </p:nvSpPr>
        <p:spPr>
          <a:xfrm>
            <a:off x="127117" y="127904"/>
            <a:ext cx="936104" cy="627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Q8</a:t>
            </a:r>
          </a:p>
        </p:txBody>
      </p:sp>
    </p:spTree>
    <p:extLst>
      <p:ext uri="{BB962C8B-B14F-4D97-AF65-F5344CB8AC3E}">
        <p14:creationId xmlns:p14="http://schemas.microsoft.com/office/powerpoint/2010/main" val="12036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90689" y="188640"/>
            <a:ext cx="7560840" cy="1152128"/>
          </a:xfrm>
          <a:noFill/>
        </p:spPr>
        <p:txBody>
          <a:bodyPr>
            <a:noAutofit/>
          </a:bodyPr>
          <a:lstStyle/>
          <a:p>
            <a:pPr lvl="0"/>
            <a:r>
              <a:rPr lang="en-US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キロの人は、り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きし に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なれますか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AU" altLang="ja-JP" sz="2400" dirty="0" smtClean="0">
                <a:latin typeface="+mn-lt"/>
              </a:rPr>
              <a:t>If you weigh 70kg, can you become a sumo wrestler?</a:t>
            </a:r>
            <a:endParaRPr lang="ja-JP" altLang="ja-JP" sz="24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940152" y="1988840"/>
            <a:ext cx="1872208" cy="16294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</a:t>
            </a:r>
            <a:endParaRPr lang="en-US" altLang="ja-JP" sz="3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いいえ</a:t>
            </a:r>
            <a:endParaRPr lang="ja-JP" altLang="ja-JP" sz="3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150802"/>
            <a:ext cx="8980396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ja-JP" sz="24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たいじゅう</a:t>
            </a:r>
            <a:r>
              <a:rPr lang="ja-JP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67k</a:t>
            </a:r>
            <a:r>
              <a:rPr lang="ja-JP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 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おもくて、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167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センチ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 たかい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 なれます</a:t>
            </a:r>
            <a:r>
              <a:rPr lang="ja-JP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AU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000" dirty="0" smtClean="0"/>
              <a:t>You need to weigh over 67kg and be at least 167cm tall to become a sumo wrestler. </a:t>
            </a:r>
            <a:endParaRPr lang="en-AU" altLang="ja-JP" sz="2000" dirty="0"/>
          </a:p>
          <a:p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りきし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なったら、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たくさん たべて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、けいこをして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、おおきくなります。</a:t>
            </a:r>
            <a:endParaRPr lang="en-AU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2000" dirty="0" smtClean="0"/>
              <a:t>Once you become a sumo wrestler, you need to eat a lot and train to get bigger.</a:t>
            </a:r>
            <a:endParaRPr lang="en-US" altLang="ja-JP" sz="2000" dirty="0"/>
          </a:p>
        </p:txBody>
      </p:sp>
      <p:pic>
        <p:nvPicPr>
          <p:cNvPr id="5" name="Picture 2" descr="J:\Language\Classroom Resources Website\★Jessicaさん作業用\すもう\Sumo_No.3_ひらかわ製作中\イラスト\07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15314" r="25421" b="17896"/>
          <a:stretch/>
        </p:blipFill>
        <p:spPr bwMode="auto">
          <a:xfrm>
            <a:off x="3247475" y="1521707"/>
            <a:ext cx="1531328" cy="32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907704" y="3890668"/>
            <a:ext cx="1178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/>
              <a:t>70kg</a:t>
            </a:r>
            <a:endParaRPr lang="en-US" altLang="ja-JP" sz="4000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5364088" y="2075912"/>
            <a:ext cx="2232248" cy="777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2475" y="404664"/>
            <a:ext cx="1141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Q9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308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597352" cy="1157132"/>
          </a:xfrm>
          <a:noFill/>
        </p:spPr>
        <p:txBody>
          <a:bodyPr>
            <a:normAutofit/>
          </a:bodyPr>
          <a:lstStyle/>
          <a:p>
            <a:pPr lvl="0"/>
            <a:r>
              <a:rPr lang="ja-JP" altLang="en-US" sz="3200" dirty="0">
                <a:latin typeface="+mn-lt"/>
                <a:ea typeface="HGPｺﾞｼｯｸM" panose="020B0600000000000000" pitchFamily="50" charset="-128"/>
              </a:rPr>
              <a:t>いちばん</a:t>
            </a:r>
            <a:r>
              <a:rPr lang="ja-JP" altLang="ja-JP" sz="3200" dirty="0" smtClean="0">
                <a:latin typeface="+mn-lt"/>
                <a:ea typeface="HGPｺﾞｼｯｸM" panose="020B0600000000000000" pitchFamily="50" charset="-128"/>
              </a:rPr>
              <a:t>おもい</a:t>
            </a:r>
            <a:r>
              <a:rPr lang="en-US" altLang="ja-JP" sz="3200" dirty="0" smtClean="0">
                <a:latin typeface="+mn-lt"/>
                <a:ea typeface="HGPｺﾞｼｯｸM" panose="020B0600000000000000" pitchFamily="50" charset="-128"/>
              </a:rPr>
              <a:t> </a:t>
            </a:r>
            <a:r>
              <a:rPr lang="ja-JP" altLang="en-US" sz="3200" dirty="0" smtClean="0">
                <a:latin typeface="+mn-lt"/>
                <a:ea typeface="HGPｺﾞｼｯｸM" panose="020B0600000000000000" pitchFamily="50" charset="-128"/>
              </a:rPr>
              <a:t>りきし </a:t>
            </a:r>
            <a:r>
              <a:rPr lang="ja-JP" altLang="ja-JP" sz="3200" dirty="0" smtClean="0">
                <a:latin typeface="+mn-lt"/>
                <a:ea typeface="HGPｺﾞｼｯｸM" panose="020B0600000000000000" pitchFamily="50" charset="-128"/>
              </a:rPr>
              <a:t>は</a:t>
            </a:r>
            <a:r>
              <a:rPr lang="en-US" altLang="ja-JP" sz="3200" dirty="0" smtClean="0">
                <a:latin typeface="+mn-lt"/>
                <a:ea typeface="HGPｺﾞｼｯｸM" panose="020B0600000000000000" pitchFamily="50" charset="-128"/>
              </a:rPr>
              <a:t> </a:t>
            </a:r>
            <a:r>
              <a:rPr lang="ja-JP" altLang="en-US" sz="3200" dirty="0" smtClean="0">
                <a:latin typeface="+mn-lt"/>
                <a:ea typeface="HGPｺﾞｼｯｸM" panose="020B0600000000000000" pitchFamily="50" charset="-128"/>
              </a:rPr>
              <a:t>なん</a:t>
            </a:r>
            <a:r>
              <a:rPr lang="ja-JP" altLang="ja-JP" sz="3200" dirty="0" smtClean="0">
                <a:latin typeface="+mn-lt"/>
                <a:ea typeface="HGPｺﾞｼｯｸM" panose="020B0600000000000000" pitchFamily="50" charset="-128"/>
              </a:rPr>
              <a:t>キロ</a:t>
            </a:r>
            <a:r>
              <a:rPr lang="ja-JP" altLang="ja-JP" sz="3200" dirty="0">
                <a:latin typeface="+mn-lt"/>
                <a:ea typeface="HGPｺﾞｼｯｸM" panose="020B0600000000000000" pitchFamily="50" charset="-128"/>
              </a:rPr>
              <a:t>ですか</a:t>
            </a:r>
            <a:r>
              <a:rPr lang="ja-JP" altLang="en-US" sz="3200" dirty="0" smtClean="0">
                <a:latin typeface="+mn-lt"/>
                <a:ea typeface="HGPｺﾞｼｯｸM" panose="020B0600000000000000" pitchFamily="50" charset="-128"/>
              </a:rPr>
              <a:t>。</a:t>
            </a:r>
            <a:r>
              <a:rPr lang="en-AU" altLang="ja-JP" sz="3200" dirty="0" smtClean="0">
                <a:latin typeface="+mn-lt"/>
                <a:ea typeface="HGPｺﾞｼｯｸM" panose="020B0600000000000000" pitchFamily="50" charset="-128"/>
              </a:rPr>
              <a:t/>
            </a:r>
            <a:br>
              <a:rPr lang="en-AU" altLang="ja-JP" sz="3200" dirty="0" smtClean="0">
                <a:latin typeface="+mn-lt"/>
                <a:ea typeface="HGPｺﾞｼｯｸM" panose="020B0600000000000000" pitchFamily="50" charset="-128"/>
              </a:rPr>
            </a:br>
            <a:r>
              <a:rPr lang="en-AU" altLang="ja-JP" sz="2400" dirty="0" smtClean="0">
                <a:latin typeface="+mn-lt"/>
              </a:rPr>
              <a:t>How heavy is the heaviest sumo wrestler?</a:t>
            </a:r>
            <a:endParaRPr lang="ja-JP" altLang="ja-JP" sz="24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92080" y="2147907"/>
            <a:ext cx="3194112" cy="2160240"/>
          </a:xfrm>
          <a:noFill/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ja-JP" b="1" dirty="0">
                <a:solidFill>
                  <a:schemeClr val="tx1"/>
                </a:solidFill>
                <a:latin typeface="HGSoeiKakugothicUB"/>
                <a:ea typeface="HGP創英角ﾎﾟｯﾌﾟ体" panose="040B0A00000000000000" pitchFamily="50" charset="-128"/>
              </a:rPr>
              <a:t>160</a:t>
            </a:r>
            <a:r>
              <a:rPr lang="ja-JP" altLang="en-US" b="1" dirty="0">
                <a:solidFill>
                  <a:schemeClr val="tx1"/>
                </a:solidFill>
                <a:latin typeface="HGSoeiKakugothicUB"/>
                <a:ea typeface="HGP創英角ﾎﾟｯﾌﾟ体" panose="040B0A00000000000000" pitchFamily="50" charset="-128"/>
              </a:rPr>
              <a:t>キロぐら</a:t>
            </a:r>
            <a:r>
              <a:rPr lang="ja-JP" altLang="en-US" b="1" dirty="0" smtClean="0">
                <a:solidFill>
                  <a:schemeClr val="tx1"/>
                </a:solidFill>
                <a:latin typeface="HGSoeiKakugothicUB"/>
                <a:ea typeface="HGP創英角ﾎﾟｯﾌﾟ体" panose="040B0A00000000000000" pitchFamily="50" charset="-128"/>
              </a:rPr>
              <a:t>い</a:t>
            </a:r>
            <a:endParaRPr lang="en-AU" altLang="ja-JP" b="1" dirty="0" smtClean="0">
              <a:solidFill>
                <a:schemeClr val="tx1"/>
              </a:solidFill>
              <a:latin typeface="HGSoeiKakugothicUB"/>
              <a:ea typeface="HGP創英角ﾎﾟｯﾌﾟ体" panose="040B0A00000000000000" pitchFamily="50" charset="-128"/>
            </a:endParaRPr>
          </a:p>
          <a:p>
            <a:pPr lvl="0">
              <a:lnSpc>
                <a:spcPct val="200000"/>
              </a:lnSpc>
            </a:pPr>
            <a:r>
              <a:rPr lang="en-US" altLang="ja-JP" b="1" dirty="0" smtClean="0">
                <a:solidFill>
                  <a:schemeClr val="tx1"/>
                </a:solidFill>
                <a:latin typeface="HGSoeiKakugothicUB"/>
                <a:ea typeface="HGP創英角ﾎﾟｯﾌﾟ体" panose="040B0A00000000000000" pitchFamily="50" charset="-128"/>
              </a:rPr>
              <a:t>220</a:t>
            </a:r>
            <a:r>
              <a:rPr lang="ja-JP" altLang="en-US" b="1" dirty="0">
                <a:solidFill>
                  <a:schemeClr val="tx1"/>
                </a:solidFill>
                <a:latin typeface="HGSoeiKakugothicUB"/>
                <a:ea typeface="HGP創英角ﾎﾟｯﾌﾟ体" panose="040B0A00000000000000" pitchFamily="50" charset="-128"/>
              </a:rPr>
              <a:t>キロ</a:t>
            </a:r>
            <a:r>
              <a:rPr lang="ja-JP" altLang="en-US" b="1" dirty="0" smtClean="0">
                <a:solidFill>
                  <a:schemeClr val="tx1"/>
                </a:solidFill>
                <a:latin typeface="HGSoeiKakugothicUB"/>
                <a:ea typeface="HGP創英角ﾎﾟｯﾌﾟ体" panose="040B0A00000000000000" pitchFamily="50" charset="-128"/>
              </a:rPr>
              <a:t>ぐらい</a:t>
            </a:r>
            <a:endParaRPr lang="en-AU" altLang="ja-JP" b="1" dirty="0" smtClean="0">
              <a:solidFill>
                <a:schemeClr val="tx1"/>
              </a:solidFill>
              <a:latin typeface="HGSoeiKakugothicUB"/>
              <a:ea typeface="HGP創英角ﾎﾟｯﾌﾟ体" panose="040B0A00000000000000" pitchFamily="50" charset="-128"/>
            </a:endParaRPr>
          </a:p>
        </p:txBody>
      </p:sp>
      <p:sp>
        <p:nvSpPr>
          <p:cNvPr id="7" name="正方形/長方形 1">
            <a:extLst>
              <a:ext uri="{FF2B5EF4-FFF2-40B4-BE49-F238E27FC236}">
                <a16:creationId xmlns:a16="http://schemas.microsoft.com/office/drawing/2014/main" xmlns="" id="{6387CEE0-126B-B941-B6EE-5E8F575E4FF3}"/>
              </a:ext>
            </a:extLst>
          </p:cNvPr>
          <p:cNvSpPr/>
          <p:nvPr/>
        </p:nvSpPr>
        <p:spPr>
          <a:xfrm>
            <a:off x="4484190" y="6381328"/>
            <a:ext cx="4912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>
                <a:hlinkClick r:id="rId3"/>
              </a:rPr>
              <a:t>https://sumo.sports.smt.docomo.ne.jp/rikishidata/weight.html</a:t>
            </a:r>
            <a:endParaRPr lang="en-US" altLang="ja-JP" sz="1400" dirty="0">
              <a:ea typeface="小塚ゴシック Pr6N B" panose="020B0800000000000000" pitchFamily="34" charset="-128"/>
            </a:endParaRPr>
          </a:p>
        </p:txBody>
      </p:sp>
      <p:sp>
        <p:nvSpPr>
          <p:cNvPr id="8" name="正方形/長方形 13">
            <a:extLst>
              <a:ext uri="{FF2B5EF4-FFF2-40B4-BE49-F238E27FC236}">
                <a16:creationId xmlns:a16="http://schemas.microsoft.com/office/drawing/2014/main" xmlns="" id="{0263B000-E916-A44B-88C7-31D60EAD7E13}"/>
              </a:ext>
            </a:extLst>
          </p:cNvPr>
          <p:cNvSpPr/>
          <p:nvPr/>
        </p:nvSpPr>
        <p:spPr>
          <a:xfrm>
            <a:off x="7524328" y="601199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>
                <a:ea typeface="小塚ゴシック Pr6N B" panose="020B0800000000000000" pitchFamily="34" charset="-128"/>
              </a:rPr>
              <a:t>2019.6.24</a:t>
            </a:r>
            <a:endParaRPr lang="ja-JP" altLang="en-US" dirty="0"/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xmlns="" id="{ABBCE6A9-AAE9-1E40-951F-E129A705DDD8}"/>
              </a:ext>
            </a:extLst>
          </p:cNvPr>
          <p:cNvSpPr/>
          <p:nvPr/>
        </p:nvSpPr>
        <p:spPr>
          <a:xfrm>
            <a:off x="3262231" y="4502631"/>
            <a:ext cx="3926271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いちばん 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おもい </a:t>
            </a:r>
            <a:r>
              <a:rPr lang="ja-JP" altLang="en-US" sz="32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りき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</a:t>
            </a:r>
            <a:r>
              <a:rPr lang="en-AU" altLang="ja-JP" sz="2400" dirty="0" smtClean="0">
                <a:ea typeface="HGP創英角ｺﾞｼｯｸUB" panose="020B0900000000000000" pitchFamily="50" charset="-128"/>
              </a:rPr>
              <a:t>The heaviest wrestler</a:t>
            </a:r>
            <a:endParaRPr lang="en-US" altLang="ja-JP" sz="2400" dirty="0"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40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227kg</a:t>
            </a: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5220072" y="3231488"/>
            <a:ext cx="3266577" cy="1137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9512" y="188640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Q10</a:t>
            </a:r>
            <a:endParaRPr lang="ja-JP" altLang="en-US" sz="3200" dirty="0"/>
          </a:p>
        </p:txBody>
      </p:sp>
      <p:pic>
        <p:nvPicPr>
          <p:cNvPr id="13" name="Picture 2" descr="J:\Language\Classroom Resources Website\★Jessicaさん作業用\すもう\Sumo_No.3_ひらかわ製作中\イラスト\New6-塩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5699" r="40186" b="16721"/>
          <a:stretch/>
        </p:blipFill>
        <p:spPr bwMode="auto">
          <a:xfrm>
            <a:off x="179512" y="1151032"/>
            <a:ext cx="2993416" cy="56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6192688" cy="1368152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どうして りきしは おおきい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ですか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AU" altLang="ja-JP" sz="2400" dirty="0" smtClean="0"/>
              <a:t>Why are sumo wrestlers so big? </a:t>
            </a:r>
            <a:endParaRPr lang="ja-JP" altLang="ja-JP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640960" cy="2592288"/>
          </a:xfrm>
          <a:noFill/>
        </p:spPr>
        <p:txBody>
          <a:bodyPr>
            <a:normAutofit/>
          </a:bodyPr>
          <a:lstStyle/>
          <a:p>
            <a:pPr lvl="0" algn="l"/>
            <a:r>
              <a:rPr lang="ja-JP" altLang="en-US" sz="3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りきしは、おもい ほうが つよいか</a:t>
            </a:r>
            <a:r>
              <a:rPr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ら</a:t>
            </a:r>
            <a:r>
              <a:rPr lang="ja-JP" altLang="en-US" sz="3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。</a:t>
            </a:r>
            <a:endParaRPr lang="en-US" altLang="ja-JP" sz="3600" dirty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/>
            <a:r>
              <a:rPr lang="en-US" altLang="ja-JP" sz="2800" dirty="0" smtClean="0">
                <a:solidFill>
                  <a:schemeClr val="tx1"/>
                </a:solidFill>
                <a:ea typeface="HGPGothicM" panose="020B0600000000000000"/>
              </a:rPr>
              <a:t>Because sumo wrestler is the heavier, the stronger.</a:t>
            </a:r>
          </a:p>
          <a:p>
            <a:pPr lvl="0" algn="l"/>
            <a:endParaRPr lang="en-US" altLang="ja-JP" sz="1400" dirty="0">
              <a:solidFill>
                <a:schemeClr val="tx1"/>
              </a:solidFill>
              <a:ea typeface="HGPGothicM" panose="020B0600000000000000"/>
            </a:endParaRPr>
          </a:p>
          <a:p>
            <a:pPr lvl="0" algn="l"/>
            <a:r>
              <a:rPr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すもうは</a:t>
            </a:r>
            <a:r>
              <a:rPr lang="ja-JP" altLang="en-US" sz="3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、おおきい ひとの スポーツ</a:t>
            </a:r>
            <a:r>
              <a:rPr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だから</a:t>
            </a:r>
            <a:r>
              <a:rPr lang="ja-JP" altLang="en-US" sz="3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。</a:t>
            </a:r>
            <a:endParaRPr lang="en-AU" altLang="ja-JP" sz="36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/>
            <a:r>
              <a:rPr lang="en-AU" altLang="ja-JP" sz="2800" dirty="0" smtClean="0">
                <a:solidFill>
                  <a:schemeClr val="tx1"/>
                </a:solidFill>
                <a:ea typeface="HGPGothicM" panose="020B0600000000000000"/>
              </a:rPr>
              <a:t>Because </a:t>
            </a:r>
            <a:r>
              <a:rPr lang="en-US" altLang="ja-JP" sz="2800" dirty="0" smtClean="0">
                <a:solidFill>
                  <a:schemeClr val="tx1"/>
                </a:solidFill>
                <a:ea typeface="HGPGothicM" panose="020B0600000000000000"/>
              </a:rPr>
              <a:t>s</a:t>
            </a:r>
            <a:r>
              <a:rPr lang="en-AU" altLang="ja-JP" sz="2800" dirty="0" err="1" smtClean="0">
                <a:solidFill>
                  <a:schemeClr val="tx1"/>
                </a:solidFill>
                <a:ea typeface="HGPGothicM" panose="020B0600000000000000"/>
              </a:rPr>
              <a:t>umo</a:t>
            </a:r>
            <a:r>
              <a:rPr lang="en-AU" altLang="ja-JP" sz="2800" dirty="0" smtClean="0">
                <a:solidFill>
                  <a:schemeClr val="tx1"/>
                </a:solidFill>
                <a:ea typeface="HGPGothicM" panose="020B0600000000000000"/>
              </a:rPr>
              <a:t> is a sport for big people. </a:t>
            </a:r>
            <a:endParaRPr lang="ja-JP" altLang="en-US" sz="2800" dirty="0">
              <a:solidFill>
                <a:schemeClr val="tx1"/>
              </a:solidFill>
              <a:ea typeface="HGPGothicM" panose="020B0600000000000000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107504" y="2420888"/>
            <a:ext cx="7272808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62475" y="332656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Q11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40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944900" cy="25202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ja-JP" altLang="en-US" dirty="0" smtClean="0">
                <a:solidFill>
                  <a:schemeClr val="tx1"/>
                </a:solidFill>
              </a:rPr>
              <a:t>おおきくて おもい りきしは つよいで</a:t>
            </a:r>
            <a:r>
              <a:rPr lang="ja-JP" altLang="en-US" dirty="0">
                <a:solidFill>
                  <a:schemeClr val="tx1"/>
                </a:solidFill>
              </a:rPr>
              <a:t>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0"/>
            <a:r>
              <a:rPr lang="ja-JP" altLang="en-US" dirty="0" smtClean="0">
                <a:solidFill>
                  <a:schemeClr val="tx1"/>
                </a:solidFill>
              </a:rPr>
              <a:t>でも、ちいさいりきしが かつことも あります。</a:t>
            </a:r>
            <a:endParaRPr lang="en-US" altLang="ja-JP" dirty="0">
              <a:solidFill>
                <a:schemeClr val="tx1"/>
              </a:solidFill>
            </a:endParaRPr>
          </a:p>
          <a:p>
            <a:pPr algn="l"/>
            <a:r>
              <a:rPr lang="en-AU" altLang="ja-JP" sz="2400" dirty="0" smtClean="0">
                <a:solidFill>
                  <a:schemeClr val="tx1"/>
                </a:solidFill>
              </a:rPr>
              <a:t>In sumo, the bigger and heavier wrestlers are generally stronger. </a:t>
            </a:r>
            <a:r>
              <a:rPr lang="en-AU" altLang="ja-JP" sz="2400" dirty="0">
                <a:solidFill>
                  <a:schemeClr val="tx1"/>
                </a:solidFill>
              </a:rPr>
              <a:t>But, there are times when a smaller wrestler wins in a match against a bigger wrestler. </a:t>
            </a:r>
            <a:endParaRPr lang="ja-JP" altLang="en-US" sz="2400" dirty="0">
              <a:solidFill>
                <a:schemeClr val="tx1"/>
              </a:solidFill>
            </a:endParaRPr>
          </a:p>
          <a:p>
            <a:pPr lvl="0" algn="l"/>
            <a:endParaRPr lang="en-US" altLang="ja-JP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J:\Language\Classroom Resources Website\★Jessicaさん作業用\すもう\Sumo_No.3_ひらかわ製作中\イラスト\07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15314" r="25421" b="17896"/>
          <a:stretch/>
        </p:blipFill>
        <p:spPr bwMode="auto">
          <a:xfrm>
            <a:off x="2195736" y="2636912"/>
            <a:ext cx="2247668" cy="4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:\Language\Classroom Resources Website\★Jessicaさん作業用\すもう\Sumo_No.3_ひらかわ製作中\イラスト\07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15314" r="25421" b="17896"/>
          <a:stretch/>
        </p:blipFill>
        <p:spPr bwMode="auto">
          <a:xfrm>
            <a:off x="4860032" y="3356992"/>
            <a:ext cx="1824468" cy="34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5616" y="228260"/>
            <a:ext cx="7920880" cy="824476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りきしは おおきく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なるため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 なにを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しますか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AU" altLang="ja-JP" sz="2700" dirty="0" smtClean="0">
                <a:latin typeface="+mn-lt"/>
              </a:rPr>
              <a:t>What do sumo wrestlers do to get bigger?</a:t>
            </a:r>
            <a:endParaRPr lang="ja-JP" altLang="ja-JP" sz="27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79544" y="1970217"/>
            <a:ext cx="5212936" cy="4320480"/>
          </a:xfrm>
          <a:noFill/>
        </p:spPr>
        <p:txBody>
          <a:bodyPr>
            <a:normAutofit/>
          </a:bodyPr>
          <a:lstStyle/>
          <a:p>
            <a:pPr lvl="0" algn="l"/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たくさん </a:t>
            </a:r>
            <a:r>
              <a:rPr lang="ja-JP" altLang="en-US" sz="2800" dirty="0" err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ね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ます</a:t>
            </a:r>
            <a:endParaRPr lang="en-AU" altLang="ja-JP" sz="28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/>
            <a:r>
              <a:rPr lang="en-AU" altLang="ja-JP" sz="2600" dirty="0" smtClean="0">
                <a:solidFill>
                  <a:schemeClr val="tx1"/>
                </a:solidFill>
                <a:ea typeface="HGPGothicM" panose="020B0600000000000000"/>
              </a:rPr>
              <a:t>Sleep a lot</a:t>
            </a:r>
          </a:p>
          <a:p>
            <a:pPr lvl="0" algn="l"/>
            <a:endParaRPr lang="en-US" altLang="ja-JP" sz="2600" dirty="0">
              <a:solidFill>
                <a:schemeClr val="tx1"/>
              </a:solidFill>
              <a:ea typeface="HGPGothicM" panose="020B0600000000000000"/>
            </a:endParaRPr>
          </a:p>
          <a:p>
            <a:pPr lvl="0" algn="l"/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たくさん たべます</a:t>
            </a:r>
            <a:endParaRPr lang="en-AU" altLang="ja-JP" sz="28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/>
            <a:r>
              <a:rPr lang="en-AU" altLang="ja-JP" sz="2600" dirty="0" smtClean="0">
                <a:solidFill>
                  <a:schemeClr val="tx1"/>
                </a:solidFill>
                <a:ea typeface="HGPGothicM" panose="020B0600000000000000"/>
              </a:rPr>
              <a:t>Eat a lot</a:t>
            </a:r>
          </a:p>
          <a:p>
            <a:pPr lvl="0" algn="l"/>
            <a:endParaRPr lang="en-US" altLang="ja-JP" sz="2600" dirty="0">
              <a:solidFill>
                <a:schemeClr val="tx1"/>
              </a:solidFill>
              <a:ea typeface="HGPGothicM" panose="020B0600000000000000"/>
            </a:endParaRPr>
          </a:p>
          <a:p>
            <a:pPr lvl="0" algn="l"/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たくさ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ん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リ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ラ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ック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スします</a:t>
            </a:r>
            <a:endParaRPr lang="en-AU" altLang="ja-JP" sz="28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/>
            <a:r>
              <a:rPr lang="en-US" altLang="ja-JP" sz="2600" dirty="0" smtClean="0">
                <a:solidFill>
                  <a:schemeClr val="tx1"/>
                </a:solidFill>
                <a:ea typeface="HGPGothicM" panose="020B0600000000000000"/>
              </a:rPr>
              <a:t>Relaxing</a:t>
            </a:r>
            <a:r>
              <a:rPr lang="en-AU" altLang="ja-JP" sz="2600" dirty="0" smtClean="0">
                <a:solidFill>
                  <a:schemeClr val="tx1"/>
                </a:solidFill>
                <a:ea typeface="HGPGothicM" panose="020B0600000000000000"/>
              </a:rPr>
              <a:t> a lot</a:t>
            </a:r>
            <a:endParaRPr lang="ja-JP" altLang="en-US" sz="2600" dirty="0">
              <a:solidFill>
                <a:schemeClr val="tx1"/>
              </a:solidFill>
              <a:ea typeface="HGPGothicM" panose="020B0600000000000000"/>
            </a:endParaRPr>
          </a:p>
        </p:txBody>
      </p:sp>
      <p:pic>
        <p:nvPicPr>
          <p:cNvPr id="7" name="Picture 2" descr="J:\Language\Classroom Resources Website\★Jessicaさん作業用\すもう\Sumo_No.3_ひらかわ製作中\イラスト\Kamishibai\new-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4948" r="4285" b="4948"/>
          <a:stretch/>
        </p:blipFill>
        <p:spPr bwMode="auto">
          <a:xfrm>
            <a:off x="1376904" y="3393123"/>
            <a:ext cx="1979412" cy="13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J:\Language\Classroom Resources Website\★Jessicaさん作業用\すもう\Sumo_No.3_ひらかわ製作中\イラスト\Kamishibai\New-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5122" r="3971" b="5122"/>
          <a:stretch/>
        </p:blipFill>
        <p:spPr bwMode="auto">
          <a:xfrm>
            <a:off x="1331640" y="1764732"/>
            <a:ext cx="2088232" cy="14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>
            <a:spLocks noChangeAspect="1"/>
          </p:cNvSpPr>
          <p:nvPr/>
        </p:nvSpPr>
        <p:spPr>
          <a:xfrm>
            <a:off x="3031472" y="1682185"/>
            <a:ext cx="3930451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3009718" y="3266361"/>
            <a:ext cx="3930451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1715" y="188640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Q12</a:t>
            </a:r>
            <a:endParaRPr lang="ja-JP" altLang="en-US" sz="3200" dirty="0"/>
          </a:p>
        </p:txBody>
      </p:sp>
      <p:pic>
        <p:nvPicPr>
          <p:cNvPr id="4" name="Picture 2" descr="J:\Language\Classroom Resources Website\★Jessicaさん作業用\すもう\Sumo_No.3_ひらかわ製作中\イラスト\Kamishibai\new-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8382" r="4293" b="4715"/>
          <a:stretch/>
        </p:blipFill>
        <p:spPr bwMode="auto">
          <a:xfrm>
            <a:off x="1376904" y="4941168"/>
            <a:ext cx="1979412" cy="13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8503" y="1898141"/>
            <a:ext cx="8435441" cy="167487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おお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きく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なるために、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たくさ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んた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べます。</a:t>
            </a:r>
            <a:r>
              <a:rPr lang="en-US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たくさん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けいこ</a:t>
            </a:r>
            <a:r>
              <a:rPr lang="ja-JP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をします。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たくさん</a:t>
            </a:r>
            <a:r>
              <a:rPr lang="ja-JP" altLang="en-US" sz="36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ね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ます。</a:t>
            </a:r>
            <a:r>
              <a:rPr lang="en-AU" altLang="ja-JP" sz="3200" dirty="0"/>
              <a:t/>
            </a:r>
            <a:br>
              <a:rPr lang="en-AU" altLang="ja-JP" sz="3200" dirty="0"/>
            </a:br>
            <a:r>
              <a:rPr lang="en-AU" altLang="ja-JP" sz="2400" dirty="0"/>
              <a:t>To become bigger, they eat a </a:t>
            </a:r>
            <a:r>
              <a:rPr lang="en-AU" altLang="ja-JP" sz="2400" dirty="0" smtClean="0"/>
              <a:t>lot, train a lot, and sleep a lot.</a:t>
            </a:r>
            <a:endParaRPr lang="ja-JP" altLang="ja-JP" sz="2400" dirty="0"/>
          </a:p>
        </p:txBody>
      </p:sp>
      <p:pic>
        <p:nvPicPr>
          <p:cNvPr id="2050" name="Picture 2" descr="J:\Language\Classroom Resources Website\★Jessicaさん作業用\すもう\Sumo_No.3_ひらかわ製作中\イラスト\Kamishibai\new-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4948" r="4285" b="4948"/>
          <a:stretch/>
        </p:blipFill>
        <p:spPr bwMode="auto">
          <a:xfrm>
            <a:off x="287524" y="5150538"/>
            <a:ext cx="2160240" cy="15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Language\Classroom Resources Website\★Jessicaさん作業用\すもう\Sumo_No.3_ひらかわ製作中\イラスト\Kamishibai\New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472" r="4037" b="5472"/>
          <a:stretch/>
        </p:blipFill>
        <p:spPr bwMode="auto">
          <a:xfrm>
            <a:off x="179512" y="113003"/>
            <a:ext cx="2376264" cy="16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Language\Classroom Resources Website\★Jessicaさん作業用\すもう\Sumo_No.3_ひらかわ製作中\イラスト\Kamishibai\New-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5122" r="3971" b="5122"/>
          <a:stretch/>
        </p:blipFill>
        <p:spPr bwMode="auto">
          <a:xfrm>
            <a:off x="6564859" y="5008681"/>
            <a:ext cx="2388088" cy="16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Language\Classroom Resources Website\★Jessicaさん作業用\すもう\Sumo_No.3_ひらかわ製作中\イラスト\Kamishibai\New-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5704" r="4078" b="5704"/>
          <a:stretch/>
        </p:blipFill>
        <p:spPr bwMode="auto">
          <a:xfrm>
            <a:off x="6512710" y="113003"/>
            <a:ext cx="2440237" cy="16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07504" y="3668831"/>
            <a:ext cx="89289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ふとっていますか？</a:t>
            </a:r>
            <a:endParaRPr lang="en-AU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いいえ、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きんに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く です。 りきしは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つよ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いです！</a:t>
            </a:r>
            <a:endParaRPr lang="en-AU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400" dirty="0">
                <a:ea typeface="HGPｺﾞｼｯｸM" panose="020B0600000000000000" pitchFamily="50" charset="-128"/>
              </a:rPr>
              <a:t>Is it all fat? No, they have a lot of muscle mass. </a:t>
            </a:r>
            <a:r>
              <a:rPr lang="en-AU" altLang="ja-JP" sz="2400" dirty="0" smtClean="0">
                <a:ea typeface="HGPｺﾞｼｯｸM" panose="020B0600000000000000" pitchFamily="50" charset="-128"/>
              </a:rPr>
              <a:t>They are very strong.</a:t>
            </a:r>
            <a:endParaRPr lang="ja-JP" altLang="en-US" sz="2400" dirty="0"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1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547" y="1884162"/>
            <a:ext cx="9144000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>
                <a:latin typeface="HGPGothicM" panose="020B0600000000000000"/>
                <a:ea typeface="HGP創英角ﾎﾟｯﾌﾟ体" panose="040B0A00000000000000" pitchFamily="50" charset="-128"/>
              </a:rPr>
              <a:t>すもうを</a:t>
            </a:r>
            <a:r>
              <a:rPr lang="ja-JP" altLang="en-US" sz="4800" dirty="0" smtClean="0">
                <a:latin typeface="HGPGothicM" panose="020B0600000000000000"/>
                <a:ea typeface="HGP創英角ﾎﾟｯﾌﾟ体" panose="040B0A00000000000000" pitchFamily="50" charset="-128"/>
              </a:rPr>
              <a:t>みましょう！</a:t>
            </a:r>
            <a:r>
              <a:rPr lang="en-US" altLang="ja-JP" sz="4000" dirty="0" smtClean="0">
                <a:latin typeface="HGPGothicM" panose="020B0600000000000000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 smtClean="0">
                <a:latin typeface="HGPGothicM" panose="020B0600000000000000"/>
                <a:ea typeface="HGP創英角ﾎﾟｯﾌﾟ体" panose="040B0A00000000000000" pitchFamily="50" charset="-128"/>
              </a:rPr>
            </a:br>
            <a:r>
              <a:rPr lang="en-US" altLang="ja-JP" sz="2400" dirty="0" smtClean="0">
                <a:latin typeface="HGPGothicM" panose="020B0600000000000000"/>
              </a:rPr>
              <a:t>Now</a:t>
            </a:r>
            <a:r>
              <a:rPr lang="ja-JP" altLang="en-US" sz="2400" dirty="0" smtClean="0">
                <a:latin typeface="HGPGothicM" panose="020B0600000000000000"/>
              </a:rPr>
              <a:t> </a:t>
            </a:r>
            <a:r>
              <a:rPr lang="en-US" altLang="ja-JP" sz="2400" dirty="0" smtClean="0">
                <a:latin typeface="HGPGothicM" panose="020B0600000000000000"/>
              </a:rPr>
              <a:t>let’s watch a sumo bout!</a:t>
            </a:r>
            <a:endParaRPr lang="ja-JP" altLang="en-US" sz="2400" dirty="0">
              <a:latin typeface="HGPGothicM" panose="020B0600000000000000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07504" y="3468338"/>
            <a:ext cx="8712968" cy="82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u="sng" dirty="0">
                <a:hlinkClick r:id="rId3"/>
              </a:rPr>
              <a:t>https://www.youtube.com/watch?v=_kjwX6ThEi4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1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000" y="2420888"/>
            <a:ext cx="9001000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000" dirty="0" smtClean="0"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Extra Activity</a:t>
            </a:r>
            <a:r>
              <a:rPr lang="ja-JP" altLang="en-US" sz="4000" dirty="0" smtClean="0">
                <a:latin typeface="HGPGothicM" panose="020B0600000000000000"/>
                <a:ea typeface="HGP創英角ﾎﾟｯﾌﾟ体" panose="040B0A00000000000000" pitchFamily="50" charset="-128"/>
              </a:rPr>
              <a:t>をしましょう！</a:t>
            </a:r>
            <a:r>
              <a:rPr lang="en-US" altLang="ja-JP" sz="4000" dirty="0" smtClean="0">
                <a:latin typeface="HGPGothicM" panose="020B0600000000000000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 smtClean="0">
                <a:latin typeface="HGPGothicM" panose="020B0600000000000000"/>
                <a:ea typeface="HGP創英角ﾎﾟｯﾌﾟ体" panose="040B0A00000000000000" pitchFamily="50" charset="-128"/>
              </a:rPr>
            </a:br>
            <a:r>
              <a:rPr lang="en-US" altLang="ja-JP" sz="2400" dirty="0">
                <a:latin typeface="HGPGothicM" panose="020B0600000000000000"/>
              </a:rPr>
              <a:t>L</a:t>
            </a:r>
            <a:r>
              <a:rPr lang="en-US" altLang="ja-JP" sz="2400" dirty="0" smtClean="0">
                <a:latin typeface="HGPGothicM" panose="020B0600000000000000"/>
              </a:rPr>
              <a:t>et’s play the extra activity!</a:t>
            </a:r>
            <a:endParaRPr lang="ja-JP" altLang="en-US" sz="2400" dirty="0">
              <a:latin typeface="HGPGothicM" panose="020B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781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 noChangeAspect="1"/>
          </p:cNvSpPr>
          <p:nvPr/>
        </p:nvSpPr>
        <p:spPr>
          <a:xfrm>
            <a:off x="1259632" y="109124"/>
            <a:ext cx="7237312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すもうは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ねんに </a:t>
            </a:r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かい あります。</a:t>
            </a:r>
            <a:endParaRPr lang="en-US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l"/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どこですか。</a:t>
            </a:r>
          </a:p>
        </p:txBody>
      </p:sp>
      <p:pic>
        <p:nvPicPr>
          <p:cNvPr id="1026" name="Picture 2" descr="https://frame-illust.com/fi/wp-content/uploads/2017/06/map-japan-1000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71" b="-2388"/>
          <a:stretch/>
        </p:blipFill>
        <p:spPr bwMode="auto">
          <a:xfrm>
            <a:off x="2052888" y="964983"/>
            <a:ext cx="6047504" cy="58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259632" y="1198428"/>
            <a:ext cx="6461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ja-JP" sz="2800" dirty="0"/>
              <a:t>There are 6 sumo tournaments in a year. </a:t>
            </a:r>
            <a:endParaRPr lang="en-AU" altLang="ja-JP" sz="2800" dirty="0" smtClean="0"/>
          </a:p>
          <a:p>
            <a:r>
              <a:rPr lang="en-AU" altLang="ja-JP" sz="2800" dirty="0" smtClean="0"/>
              <a:t>Where </a:t>
            </a:r>
            <a:r>
              <a:rPr lang="en-AU" altLang="ja-JP" sz="2800" dirty="0"/>
              <a:t>are they held?</a:t>
            </a:r>
            <a:endParaRPr lang="en-US" altLang="ja-JP" sz="2800" dirty="0"/>
          </a:p>
        </p:txBody>
      </p:sp>
      <p:sp>
        <p:nvSpPr>
          <p:cNvPr id="7" name="タイトル 1"/>
          <p:cNvSpPr txBox="1">
            <a:spLocks noChangeAspect="1"/>
          </p:cNvSpPr>
          <p:nvPr/>
        </p:nvSpPr>
        <p:spPr>
          <a:xfrm>
            <a:off x="179512" y="116632"/>
            <a:ext cx="936104" cy="627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latin typeface="Arial Black" panose="020B0A04020102020204" pitchFamily="34" charset="0"/>
                <a:ea typeface="HGSｺﾞｼｯｸE" panose="020B0900000000000000" pitchFamily="50" charset="-128"/>
              </a:rPr>
              <a:t>Q1</a:t>
            </a:r>
            <a:endParaRPr lang="en-US" altLang="ja-JP" sz="3200" dirty="0" smtClean="0">
              <a:latin typeface="Arial Black" panose="020B0A04020102020204" pitchFamily="34" charset="0"/>
              <a:ea typeface="HGSｺﾞｼｯｸE" panose="020B0900000000000000" pitchFamily="50" charset="-128"/>
            </a:endParaRPr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6120240" y="4668200"/>
            <a:ext cx="612000" cy="56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77690" y="4562544"/>
            <a:ext cx="288032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①とうきょう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486009" y="2974341"/>
            <a:ext cx="1980029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③おおさか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40865" y="3715694"/>
            <a:ext cx="1980029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④ひろしま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56035" y="4831267"/>
            <a:ext cx="1980029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⑤ふくおか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292080" y="5301208"/>
            <a:ext cx="2808312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076640" y="5599637"/>
            <a:ext cx="1620957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②なごや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5413600" y="4780197"/>
            <a:ext cx="814584" cy="1609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4788024" y="5069619"/>
            <a:ext cx="432048" cy="8076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0" idx="2"/>
          </p:cNvCxnSpPr>
          <p:nvPr/>
        </p:nvCxnSpPr>
        <p:spPr>
          <a:xfrm>
            <a:off x="3476024" y="3612016"/>
            <a:ext cx="735936" cy="1617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1345962" y="5452865"/>
            <a:ext cx="1425838" cy="20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>
            <a:spLocks noChangeAspect="1"/>
          </p:cNvSpPr>
          <p:nvPr/>
        </p:nvSpPr>
        <p:spPr>
          <a:xfrm>
            <a:off x="5040120" y="5733256"/>
            <a:ext cx="612000" cy="56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2465800" y="3080641"/>
            <a:ext cx="612000" cy="56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92509" y="4948700"/>
            <a:ext cx="612000" cy="56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8032" y="2174999"/>
            <a:ext cx="8676456" cy="1902073"/>
          </a:xfrm>
        </p:spPr>
        <p:txBody>
          <a:bodyPr>
            <a:normAutofit/>
          </a:bodyPr>
          <a:lstStyle/>
          <a:p>
            <a:r>
              <a:rPr lang="ja-JP" altLang="en-US" sz="49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もっとクイズをしてみましょう！</a:t>
            </a:r>
            <a:r>
              <a:rPr lang="en-US" altLang="ja-JP" sz="4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dirty="0" smtClean="0"/>
              <a:t>After</a:t>
            </a:r>
            <a:r>
              <a:rPr lang="ja-JP" altLang="en-US" dirty="0" smtClean="0"/>
              <a:t> </a:t>
            </a:r>
            <a:r>
              <a:rPr lang="en-US" altLang="ja-JP" dirty="0"/>
              <a:t>watching</a:t>
            </a:r>
            <a:r>
              <a:rPr lang="ja-JP" altLang="en-US" dirty="0"/>
              <a:t> </a:t>
            </a:r>
            <a:r>
              <a:rPr lang="en-US" altLang="ja-JP" dirty="0" smtClean="0"/>
              <a:t>SUMO</a:t>
            </a:r>
            <a:r>
              <a:rPr lang="ja-JP" altLang="en-US" dirty="0"/>
              <a:t> </a:t>
            </a:r>
            <a:r>
              <a:rPr lang="en-US" altLang="ja-JP" dirty="0" smtClean="0"/>
              <a:t>BOUT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8550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374934"/>
            <a:ext cx="6369936" cy="16489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りきしは しこを ふみます。</a:t>
            </a:r>
            <a:r>
              <a:rPr lang="en-US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しこ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 いみは なんです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r>
              <a:rPr lang="en-AU" altLang="ja-JP" sz="3600" dirty="0" smtClean="0"/>
              <a:t/>
            </a:r>
            <a:br>
              <a:rPr lang="en-AU" altLang="ja-JP" sz="3600" dirty="0" smtClean="0"/>
            </a:br>
            <a:r>
              <a:rPr lang="en-AU" altLang="ja-JP" sz="2700" dirty="0" smtClean="0"/>
              <a:t>Sumo wrestlers stomp their legs.</a:t>
            </a:r>
            <a:r>
              <a:rPr lang="en-US" altLang="ja-JP" sz="2700" dirty="0"/>
              <a:t/>
            </a:r>
            <a:br>
              <a:rPr lang="en-US" altLang="ja-JP" sz="2700" dirty="0"/>
            </a:br>
            <a:r>
              <a:rPr lang="en-AU" altLang="ja-JP" sz="2700" dirty="0" smtClean="0"/>
              <a:t>What does it mean?</a:t>
            </a:r>
            <a:endParaRPr lang="ja-JP" altLang="ja-JP" sz="27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55976" y="2924944"/>
            <a:ext cx="4788024" cy="25202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l"/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①ぼく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は</a:t>
            </a:r>
            <a:r>
              <a:rPr lang="en-US" altLang="ja-JP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つよ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い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！</a:t>
            </a:r>
            <a:endParaRPr lang="en-AU" altLang="ja-JP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/>
            <a:r>
              <a:rPr lang="en-AU" altLang="ja-JP" sz="2600" dirty="0" smtClean="0">
                <a:solidFill>
                  <a:schemeClr val="tx1"/>
                </a:solidFill>
                <a:ea typeface="HGPGothicM" panose="020B0600000000000000"/>
              </a:rPr>
              <a:t>I’m strong</a:t>
            </a:r>
            <a:r>
              <a:rPr lang="en-AU" altLang="ja-JP" dirty="0" smtClean="0">
                <a:solidFill>
                  <a:schemeClr val="tx1"/>
                </a:solidFill>
                <a:ea typeface="HGPGothicM" panose="020B0600000000000000"/>
              </a:rPr>
              <a:t>!</a:t>
            </a:r>
            <a:endParaRPr lang="en-US" altLang="ja-JP" dirty="0" smtClean="0">
              <a:solidFill>
                <a:schemeClr val="tx1"/>
              </a:solidFill>
              <a:ea typeface="HGPGothicM" panose="020B0600000000000000"/>
            </a:endParaRPr>
          </a:p>
          <a:p>
            <a:pPr lvl="0" algn="l">
              <a:lnSpc>
                <a:spcPct val="110000"/>
              </a:lnSpc>
            </a:pPr>
            <a:endParaRPr lang="en-US" altLang="ja-JP" sz="1400" dirty="0" smtClean="0">
              <a:solidFill>
                <a:schemeClr val="tx1"/>
              </a:solidFill>
              <a:ea typeface="HGPGothicM" panose="020B0600000000000000"/>
            </a:endParaRPr>
          </a:p>
          <a:p>
            <a:pPr lvl="0" algn="l"/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②わる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い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もの</a:t>
            </a:r>
            <a:r>
              <a:rPr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で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て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い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け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！</a:t>
            </a:r>
            <a:endParaRPr lang="en-AU" altLang="ja-JP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/>
            <a:r>
              <a:rPr lang="en-AU" altLang="ja-JP" sz="2600" dirty="0" smtClean="0">
                <a:solidFill>
                  <a:schemeClr val="tx1"/>
                </a:solidFill>
                <a:ea typeface="HGPGothicM" panose="020B0600000000000000"/>
              </a:rPr>
              <a:t>Bad spirits go away!</a:t>
            </a:r>
          </a:p>
        </p:txBody>
      </p:sp>
      <p:pic>
        <p:nvPicPr>
          <p:cNvPr id="6" name="Picture 2" descr="J:\Language\Classroom Resources Website\★Jessicaさん作業用\すもう\Sumo_No.3_ひらかわ製作中\イラスト\01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2823" r="18765" b="21694"/>
          <a:stretch/>
        </p:blipFill>
        <p:spPr bwMode="auto">
          <a:xfrm>
            <a:off x="176266" y="2060848"/>
            <a:ext cx="3973327" cy="40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/楕円 7"/>
          <p:cNvSpPr>
            <a:spLocks noChangeAspect="1"/>
          </p:cNvSpPr>
          <p:nvPr/>
        </p:nvSpPr>
        <p:spPr>
          <a:xfrm>
            <a:off x="4186803" y="3861048"/>
            <a:ext cx="4777685" cy="18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62475" y="332656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Q13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796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3505849" y="3212976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4136422" y="324908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4716016" y="3212976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2915816" y="3212976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352443"/>
            <a:ext cx="8784976" cy="150049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ja-JP" altLang="en-US" sz="2400" dirty="0"/>
              <a:t>しこで、</a:t>
            </a:r>
            <a:r>
              <a:rPr lang="ja-JP" altLang="en-US" sz="2400" dirty="0" err="1"/>
              <a:t>どひょう</a:t>
            </a:r>
            <a:r>
              <a:rPr lang="ja-JP" altLang="en-US" sz="2400" dirty="0" smtClean="0"/>
              <a:t>から わるいものを だして、ほうさくをいのりました。</a:t>
            </a:r>
            <a:r>
              <a:rPr lang="en-AU" altLang="ja-JP" sz="2800" dirty="0" smtClean="0"/>
              <a:t>By stomping their legs, they drive away bad spirits and pray for good harvest. </a:t>
            </a:r>
            <a:endParaRPr lang="ja-JP" altLang="ja-JP" sz="2800" dirty="0"/>
          </a:p>
        </p:txBody>
      </p:sp>
      <p:pic>
        <p:nvPicPr>
          <p:cNvPr id="5124" name="Picture 4" descr="J:\Language\Classroom Resources Website\★Jessicaさん作業用\すもう\Sumo_No.3_ひらかわ製作中\イラスト\10.pn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39670" r="17834" b="48322"/>
          <a:stretch/>
        </p:blipFill>
        <p:spPr bwMode="auto">
          <a:xfrm>
            <a:off x="23473" y="4036134"/>
            <a:ext cx="9144001" cy="27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788" y="188640"/>
            <a:ext cx="845842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むかし すもうは かみさま</a:t>
            </a:r>
            <a:r>
              <a:rPr lang="ja-JP" altLang="en-US" sz="32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への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セレモニー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でした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AU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en-AU" altLang="ja-JP" sz="2800" dirty="0" smtClean="0"/>
              <a:t>In the past, sumo was a ceremony for the gods. </a:t>
            </a:r>
            <a:endParaRPr lang="ja-JP" altLang="en-US" sz="2800" dirty="0"/>
          </a:p>
        </p:txBody>
      </p:sp>
      <p:pic>
        <p:nvPicPr>
          <p:cNvPr id="1026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31551" y="3209244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773075" y="3209244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1403648" y="3245348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2123728" y="3209244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5292080" y="317990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5940152" y="324908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6516216" y="324908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7092280" y="326622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395536" y="3209244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7736407" y="329976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8243857" y="329976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-326958" y="3227752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1759743" y="3155744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2418826" y="3245348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5582084" y="3245348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6226211" y="317990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shunsuke.h\Desktop\912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00" r="2600" b="6000"/>
          <a:stretch/>
        </p:blipFill>
        <p:spPr bwMode="auto">
          <a:xfrm>
            <a:off x="7314221" y="3179900"/>
            <a:ext cx="1732137" cy="14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:\Language\Classroom Resources Website\★Jessicaさん作業用\すもう\Sumo_No.3_ひらかわ製作中\イラスト\01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2823" r="18765" b="21694"/>
          <a:stretch/>
        </p:blipFill>
        <p:spPr bwMode="auto">
          <a:xfrm>
            <a:off x="2307813" y="2420888"/>
            <a:ext cx="3312368" cy="33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unsuke.h\Desktop\0237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35" b="93878" l="2481" r="45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8" r="54604" b="2759"/>
          <a:stretch/>
        </p:blipFill>
        <p:spPr bwMode="auto">
          <a:xfrm>
            <a:off x="6158148" y="2060848"/>
            <a:ext cx="2991815" cy="29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372276"/>
            <a:ext cx="8976964" cy="14005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すもうの まえに、りきしは なにを くちに いれます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en-AU" altLang="ja-JP" sz="2800" dirty="0" smtClean="0"/>
              <a:t/>
            </a:r>
            <a:br>
              <a:rPr lang="en-AU" altLang="ja-JP" sz="2800" dirty="0" smtClean="0"/>
            </a:br>
            <a:r>
              <a:rPr lang="en-AU" altLang="ja-JP" sz="2400" dirty="0" smtClean="0">
                <a:latin typeface="+mn-lt"/>
              </a:rPr>
              <a:t>Before the bout, what do sumo wrestlers rinse their mouths with?</a:t>
            </a:r>
            <a:endParaRPr lang="ja-JP" altLang="ja-JP" sz="24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92080" y="1988841"/>
            <a:ext cx="2520280" cy="223224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ja-JP" altLang="en-US" sz="3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みず</a:t>
            </a:r>
            <a:endParaRPr lang="en-US" altLang="ja-JP" sz="36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GothicM" panose="020B0600000000000000"/>
            </a:endParaRPr>
          </a:p>
          <a:p>
            <a:pPr lvl="0" algn="l">
              <a:spcBef>
                <a:spcPts val="0"/>
              </a:spcBef>
            </a:pPr>
            <a:r>
              <a:rPr lang="en-AU" altLang="ja-JP" sz="2800" dirty="0" smtClean="0">
                <a:solidFill>
                  <a:schemeClr val="tx1"/>
                </a:solidFill>
                <a:ea typeface="HGPGothicM" panose="020B0600000000000000"/>
              </a:rPr>
              <a:t>Water</a:t>
            </a:r>
            <a:endParaRPr lang="en-US" altLang="ja-JP" sz="2800" dirty="0">
              <a:solidFill>
                <a:schemeClr val="tx1"/>
              </a:solidFill>
              <a:ea typeface="HGPGothicM" panose="020B0600000000000000"/>
            </a:endParaRPr>
          </a:p>
          <a:p>
            <a:pPr lvl="0" algn="l"/>
            <a:r>
              <a:rPr lang="ja-JP" altLang="en-US" sz="3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さけ</a:t>
            </a:r>
            <a:endParaRPr lang="en-US" altLang="ja-JP" sz="3600" dirty="0">
              <a:solidFill>
                <a:schemeClr val="tx1"/>
              </a:solidFill>
              <a:ea typeface="HGPGothicM" panose="020B0600000000000000"/>
            </a:endParaRPr>
          </a:p>
          <a:p>
            <a:pPr lvl="0" algn="l"/>
            <a:r>
              <a:rPr lang="en-AU" altLang="ja-JP" sz="2800" dirty="0" smtClean="0">
                <a:solidFill>
                  <a:schemeClr val="tx1"/>
                </a:solidFill>
                <a:ea typeface="HGPGothicM" panose="020B0600000000000000"/>
              </a:rPr>
              <a:t>Sake</a:t>
            </a:r>
            <a:endParaRPr lang="ja-JP" altLang="en-US" sz="2800" dirty="0">
              <a:solidFill>
                <a:schemeClr val="tx1"/>
              </a:solidFill>
              <a:ea typeface="HGPGothicM" panose="020B06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2749" y="4941168"/>
            <a:ext cx="4572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みず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 くちを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きれいにします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AU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sz="2800" dirty="0" smtClean="0"/>
              <a:t>Before the bout, they rinse their mouths with water.</a:t>
            </a:r>
            <a:endParaRPr lang="en-AU" sz="2800" dirty="0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4669052" y="1844823"/>
            <a:ext cx="237626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 descr="J:\Language\Classroom Resources Website\★Jessicaさん作業用\すもう\Sumo_No.3_ひらかわ製作中\イラスト\07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15314" r="25421" b="17896"/>
          <a:stretch/>
        </p:blipFill>
        <p:spPr bwMode="auto">
          <a:xfrm>
            <a:off x="827584" y="1844823"/>
            <a:ext cx="2520280" cy="47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柄杓の無料イラスト.png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6" t="10280" r="11626"/>
          <a:stretch/>
        </p:blipFill>
        <p:spPr bwMode="auto">
          <a:xfrm flipH="1">
            <a:off x="2971206" y="3140968"/>
            <a:ext cx="1475144" cy="1336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07504" y="44624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Q14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99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1640" y="228260"/>
            <a:ext cx="6957867" cy="8244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すもうのまえ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に、なに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r>
              <a:rPr lang="en-US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まき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ますか</a:t>
            </a:r>
            <a:r>
              <a:rPr lang="en-AU" altLang="ja-JP" sz="3200" dirty="0" smtClean="0"/>
              <a:t/>
            </a:r>
            <a:br>
              <a:rPr lang="en-AU" altLang="ja-JP" sz="3200" dirty="0" smtClean="0"/>
            </a:br>
            <a:r>
              <a:rPr lang="en-AU" altLang="ja-JP" sz="2700" dirty="0">
                <a:latin typeface="+mn-lt"/>
              </a:rPr>
              <a:t>Before the bout, </a:t>
            </a:r>
            <a:r>
              <a:rPr lang="en-US" altLang="ja-JP" sz="2700" dirty="0" smtClean="0">
                <a:latin typeface="+mn-lt"/>
              </a:rPr>
              <a:t>w</a:t>
            </a:r>
            <a:r>
              <a:rPr lang="en-AU" altLang="ja-JP" sz="2700" dirty="0" smtClean="0">
                <a:latin typeface="+mn-lt"/>
              </a:rPr>
              <a:t>hat do they throw?</a:t>
            </a:r>
            <a:endParaRPr lang="ja-JP" altLang="ja-JP" sz="27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20072" y="2204864"/>
            <a:ext cx="3024336" cy="16561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l"/>
            <a:r>
              <a:rPr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し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お </a:t>
            </a:r>
            <a:r>
              <a:rPr lang="en-AU" altLang="ja-JP" sz="2400" dirty="0" smtClean="0">
                <a:solidFill>
                  <a:schemeClr val="tx1"/>
                </a:solidFill>
                <a:ea typeface="HGPGothicM" panose="020B0600000000000000"/>
              </a:rPr>
              <a:t>salt</a:t>
            </a:r>
          </a:p>
          <a:p>
            <a:pPr lvl="0" algn="l"/>
            <a:endParaRPr lang="en-US" altLang="ja-JP" sz="2000" dirty="0">
              <a:solidFill>
                <a:schemeClr val="tx1"/>
              </a:solidFill>
              <a:ea typeface="HGPGothicM" panose="020B0600000000000000"/>
            </a:endParaRPr>
          </a:p>
          <a:p>
            <a:pPr lvl="0" algn="l"/>
            <a:r>
              <a:rPr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こむぎ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こ </a:t>
            </a:r>
            <a:r>
              <a:rPr lang="en-AU" altLang="ja-JP" sz="2400" dirty="0" smtClean="0">
                <a:solidFill>
                  <a:schemeClr val="tx1"/>
                </a:solidFill>
                <a:ea typeface="HGPGothicM" panose="020B0600000000000000"/>
              </a:rPr>
              <a:t>flour</a:t>
            </a:r>
            <a:endParaRPr lang="ja-JP" altLang="en-US" sz="2400" dirty="0">
              <a:solidFill>
                <a:schemeClr val="tx1"/>
              </a:solidFill>
              <a:ea typeface="HGPGothicM" panose="020B0600000000000000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4637819" y="2060848"/>
            <a:ext cx="2598477" cy="922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2475" y="188640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Q15</a:t>
            </a:r>
            <a:endParaRPr lang="ja-JP" altLang="en-US" sz="3200" dirty="0"/>
          </a:p>
        </p:txBody>
      </p:sp>
      <p:pic>
        <p:nvPicPr>
          <p:cNvPr id="8" name="Picture 2" descr="J:\Language\Classroom Resources Website\★Jessicaさん作業用\すもう\Sumo_No.3_ひらかわ製作中\イラスト\New6-塩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5699" r="40186" b="16721"/>
          <a:stretch/>
        </p:blipFill>
        <p:spPr bwMode="auto">
          <a:xfrm>
            <a:off x="30290" y="1556792"/>
            <a:ext cx="279610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712811" y="-394819"/>
            <a:ext cx="3373984" cy="6735313"/>
            <a:chOff x="-8058150" y="-1107504"/>
            <a:chExt cx="6614642" cy="8787606"/>
          </a:xfrm>
        </p:grpSpPr>
        <p:pic>
          <p:nvPicPr>
            <p:cNvPr id="2050" name="Picture 2" descr="J:\Language\Classroom Resources Website\★Jessicaさん作業用\すもう\Sumo_No.3_ひらかわ製作中\イラスト\New6-塩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02" b="30591"/>
            <a:stretch/>
          </p:blipFill>
          <p:spPr bwMode="auto">
            <a:xfrm>
              <a:off x="-5062307" y="-1107504"/>
              <a:ext cx="3618799" cy="8787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J:\Language\Classroom Resources Website\★Jessicaさん作業用\すもう\Sumo_No.3_ひらかわ製作中\イラスト\New6-塩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5" r="50000" b="84228"/>
            <a:stretch/>
          </p:blipFill>
          <p:spPr bwMode="auto">
            <a:xfrm>
              <a:off x="-8058150" y="-279477"/>
              <a:ext cx="3056493" cy="199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643122" y="5301208"/>
            <a:ext cx="537369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しおで どひょうを きれい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にします。</a:t>
            </a:r>
            <a:endParaRPr lang="en-AU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sz="2800" dirty="0" smtClean="0"/>
              <a:t>Before the match, they throw salt to purify the ring.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384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9964" y="804324"/>
            <a:ext cx="8712968" cy="140054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ぎょうじは 「</a:t>
            </a:r>
            <a:r>
              <a:rPr lang="ja-JP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はっ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き</a:t>
            </a:r>
            <a:r>
              <a:rPr lang="ja-JP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よい</a:t>
            </a:r>
            <a:r>
              <a:rPr lang="ja-JP" altLang="ja-JP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のこった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r>
              <a:rPr lang="ja-JP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lang="ja-JP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います</a:t>
            </a:r>
            <a:r>
              <a:rPr lang="ja-JP" altLang="ja-JP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en-US" altLang="ja-JP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ja-JP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どう</a:t>
            </a:r>
            <a:r>
              <a:rPr lang="ja-JP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いう</a:t>
            </a:r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いみ</a:t>
            </a:r>
            <a:r>
              <a:rPr lang="ja-JP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ですか。</a:t>
            </a:r>
            <a:r>
              <a:rPr lang="en-AU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AU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AU" altLang="ja-JP" sz="2400" dirty="0" smtClean="0">
                <a:latin typeface="+mn-lt"/>
              </a:rPr>
              <a:t>The referee shouts </a:t>
            </a:r>
            <a:r>
              <a:rPr lang="ja-JP" altLang="ja-JP" sz="2400" dirty="0" smtClean="0">
                <a:latin typeface="+mn-lt"/>
              </a:rPr>
              <a:t>はっ</a:t>
            </a:r>
            <a:r>
              <a:rPr lang="ja-JP" altLang="en-US" sz="2400" dirty="0" smtClean="0">
                <a:latin typeface="+mn-lt"/>
              </a:rPr>
              <a:t>き</a:t>
            </a:r>
            <a:r>
              <a:rPr lang="ja-JP" altLang="ja-JP" sz="2400" dirty="0" smtClean="0">
                <a:latin typeface="+mn-lt"/>
              </a:rPr>
              <a:t>よい</a:t>
            </a:r>
            <a:r>
              <a:rPr lang="ja-JP" altLang="ja-JP" sz="2400" dirty="0">
                <a:latin typeface="+mn-lt"/>
              </a:rPr>
              <a:t>のこっ</a:t>
            </a:r>
            <a:r>
              <a:rPr lang="ja-JP" altLang="ja-JP" sz="2400" dirty="0" smtClean="0">
                <a:latin typeface="+mn-lt"/>
              </a:rPr>
              <a:t>た</a:t>
            </a:r>
            <a:r>
              <a:rPr lang="en-AU" altLang="ja-JP" sz="2400" dirty="0" smtClean="0">
                <a:latin typeface="+mn-lt"/>
              </a:rPr>
              <a:t>. What does this </a:t>
            </a:r>
            <a:r>
              <a:rPr lang="en-AU" altLang="ja-JP" sz="2800" dirty="0" smtClean="0"/>
              <a:t>mean?</a:t>
            </a:r>
            <a:endParaRPr lang="ja-JP" altLang="ja-JP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0" y="2708920"/>
            <a:ext cx="3816424" cy="177618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ja-JP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がんばれ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！</a:t>
            </a:r>
            <a:r>
              <a:rPr lang="en-AU" altLang="ja-JP" sz="2400" dirty="0" smtClean="0">
                <a:solidFill>
                  <a:schemeClr val="tx1"/>
                </a:solidFill>
                <a:ea typeface="HGPGothicM" panose="020B0600000000000000"/>
              </a:rPr>
              <a:t>Do your best!</a:t>
            </a:r>
            <a:endParaRPr lang="en-US" altLang="ja-JP" sz="2400" dirty="0">
              <a:solidFill>
                <a:schemeClr val="tx1"/>
              </a:solidFill>
              <a:ea typeface="HGPGothicM" panose="020B0600000000000000"/>
            </a:endParaRP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はやく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GothicM" panose="020B0600000000000000"/>
              </a:rPr>
              <a:t>！</a:t>
            </a:r>
            <a:r>
              <a:rPr lang="en-AU" altLang="ja-JP" sz="2400" dirty="0" smtClean="0">
                <a:solidFill>
                  <a:schemeClr val="tx1"/>
                </a:solidFill>
                <a:ea typeface="HGPGothicM" panose="020B0600000000000000"/>
              </a:rPr>
              <a:t>Hurry up!</a:t>
            </a:r>
            <a:endParaRPr lang="ja-JP" altLang="ja-JP" sz="2400" dirty="0">
              <a:solidFill>
                <a:schemeClr val="tx1"/>
              </a:solidFill>
              <a:ea typeface="HGPGothicM" panose="020B0600000000000000"/>
            </a:endParaRPr>
          </a:p>
        </p:txBody>
      </p:sp>
      <p:pic>
        <p:nvPicPr>
          <p:cNvPr id="2050" name="Picture 2" descr="J:\Language\Classroom Resources Website\★Jessicaさん作業用\すもう\Sumo_No.3_ひらかわ製作中\イラスト\行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5000" r="29250" b="5000"/>
          <a:stretch/>
        </p:blipFill>
        <p:spPr bwMode="auto">
          <a:xfrm>
            <a:off x="173830" y="2276872"/>
            <a:ext cx="2453954" cy="39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659066" y="4666850"/>
            <a:ext cx="6336704" cy="161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/>
              <a:t>「</a:t>
            </a:r>
            <a:r>
              <a:rPr lang="ja-JP" altLang="en-US" sz="2000" dirty="0" smtClean="0"/>
              <a:t>はっきよい」は、りきしを げんきにする いみがあります。</a:t>
            </a:r>
            <a:endParaRPr lang="en-AU" altLang="ja-JP" sz="2000" dirty="0" smtClean="0"/>
          </a:p>
          <a:p>
            <a:pPr algn="l"/>
            <a:r>
              <a:rPr lang="ja-JP" altLang="ja-JP" sz="2000" dirty="0" smtClean="0"/>
              <a:t>はっ</a:t>
            </a:r>
            <a:r>
              <a:rPr lang="ja-JP" altLang="en-US" sz="2000" dirty="0" smtClean="0"/>
              <a:t>き</a:t>
            </a:r>
            <a:r>
              <a:rPr lang="ja-JP" altLang="ja-JP" sz="2000" dirty="0" smtClean="0"/>
              <a:t>よい</a:t>
            </a:r>
            <a:r>
              <a:rPr lang="en-AU" altLang="ja-JP" sz="2000" dirty="0" smtClean="0"/>
              <a:t> is to encourage sumo wrestlers when they start getting tired and their movements stall </a:t>
            </a:r>
            <a:endParaRPr lang="ja-JP" altLang="ja-JP" sz="2000" dirty="0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4029527" y="2492896"/>
            <a:ext cx="4718937" cy="1138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90467" y="188640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Q16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95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Language\Classroom Resources Website\★Jessicaさん作業用\すもう\Sumo_No.3_ひらかわ製作中\イラスト\10064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/>
          <a:stretch/>
        </p:blipFill>
        <p:spPr bwMode="auto">
          <a:xfrm>
            <a:off x="-5246" y="239396"/>
            <a:ext cx="9149246" cy="59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06084" y="2754108"/>
            <a:ext cx="2160240" cy="82447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ふじのやま</a:t>
            </a:r>
            <a:endParaRPr lang="ja-JP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6680111" y="1052736"/>
            <a:ext cx="2088232" cy="82447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あさのかわ</a:t>
            </a:r>
            <a:endParaRPr lang="ja-JP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9535" y="65692"/>
            <a:ext cx="7524953" cy="554996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ja-JP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どちら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 か</a:t>
            </a:r>
            <a:r>
              <a:rPr lang="ja-JP" altLang="ja-JP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ち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ですか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r>
              <a:rPr lang="en-AU" altLang="ja-JP" sz="2700" dirty="0" smtClean="0">
                <a:latin typeface="+mn-lt"/>
                <a:ea typeface="HGPｺﾞｼｯｸM" panose="020B0600000000000000" pitchFamily="50" charset="-128"/>
              </a:rPr>
              <a:t>Who is the winner?</a:t>
            </a:r>
            <a:endParaRPr lang="ja-JP" altLang="ja-JP" sz="2700" dirty="0">
              <a:latin typeface="+mn-lt"/>
              <a:ea typeface="HGPｺﾞｼｯｸM" panose="020B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6449" y="5589240"/>
            <a:ext cx="8494023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ea typeface="HGPGothicM" panose="020B0600000000000000"/>
              </a:rPr>
              <a:t>あしの</a:t>
            </a:r>
            <a:r>
              <a:rPr lang="ja-JP" altLang="en-US" sz="2000" dirty="0" smtClean="0">
                <a:ea typeface="HGPGothicM" panose="020B0600000000000000"/>
              </a:rPr>
              <a:t>うら </a:t>
            </a:r>
            <a:r>
              <a:rPr lang="ja-JP" altLang="en-US" sz="2000" dirty="0">
                <a:ea typeface="HGPGothicM" panose="020B0600000000000000"/>
              </a:rPr>
              <a:t>いがい</a:t>
            </a:r>
            <a:r>
              <a:rPr lang="ja-JP" altLang="en-US" sz="2000" dirty="0" smtClean="0">
                <a:ea typeface="HGPGothicM" panose="020B0600000000000000"/>
              </a:rPr>
              <a:t>が  したについたら まけです。</a:t>
            </a:r>
            <a:endParaRPr lang="en-AU" altLang="ja-JP" sz="2400" dirty="0" smtClean="0">
              <a:ea typeface="HGPGothicM" panose="020B0600000000000000"/>
            </a:endParaRPr>
          </a:p>
          <a:p>
            <a:pPr algn="l"/>
            <a:r>
              <a:rPr lang="en-AU" altLang="ja-JP" sz="2400" dirty="0" smtClean="0"/>
              <a:t>You lose if any part of your body apart from the bottom of your feet touches the ground. </a:t>
            </a:r>
            <a:endParaRPr lang="ja-JP" altLang="ja-JP" sz="2400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6536095" y="836712"/>
            <a:ext cx="2356385" cy="11934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乗算記号 2"/>
          <p:cNvSpPr/>
          <p:nvPr/>
        </p:nvSpPr>
        <p:spPr>
          <a:xfrm>
            <a:off x="6310132" y="4509120"/>
            <a:ext cx="1414095" cy="1224136"/>
          </a:xfrm>
          <a:prstGeom prst="mathMultiply">
            <a:avLst>
              <a:gd name="adj1" fmla="val 1285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矢印 3"/>
          <p:cNvSpPr/>
          <p:nvPr/>
        </p:nvSpPr>
        <p:spPr>
          <a:xfrm>
            <a:off x="5714188" y="5013176"/>
            <a:ext cx="730020" cy="23402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1520" y="107921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Q17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251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Language\Classroom Resources Website\★Jessicaさん作業用\すもう\Sumo_No.3_ひらかわ製作中\イラスト\10064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528" r="462" b="402"/>
          <a:stretch/>
        </p:blipFill>
        <p:spPr bwMode="auto">
          <a:xfrm>
            <a:off x="764800" y="456702"/>
            <a:ext cx="8379200" cy="64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864725" y="5809139"/>
            <a:ext cx="6058203" cy="10000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ja-JP" sz="24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どひょう</a:t>
            </a:r>
            <a:r>
              <a:rPr lang="ja-JP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から</a:t>
            </a:r>
            <a:r>
              <a:rPr lang="en-US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でたら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まけ</a:t>
            </a:r>
            <a:r>
              <a:rPr lang="ja-JP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です。</a:t>
            </a:r>
            <a:endParaRPr lang="en-AU" altLang="ja-JP" sz="2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l"/>
            <a:r>
              <a:rPr lang="en-AU" altLang="ja-JP" sz="3200" dirty="0" smtClean="0"/>
              <a:t>You lose if you step outside the ring.</a:t>
            </a:r>
            <a:endParaRPr lang="ja-JP" altLang="ja-JP" sz="32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49809" y="100004"/>
            <a:ext cx="6830938" cy="5549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どちら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 か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ち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ですか</a:t>
            </a:r>
            <a:r>
              <a:rPr lang="ja-JP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r>
              <a:rPr lang="en-AU" altLang="ja-JP" sz="2700" dirty="0" smtClean="0">
                <a:latin typeface="+mn-lt"/>
                <a:ea typeface="HGPｺﾞｼｯｸM" panose="020B0600000000000000" pitchFamily="50" charset="-128"/>
              </a:rPr>
              <a:t>Who is the winner?</a:t>
            </a:r>
            <a:endParaRPr lang="ja-JP" altLang="ja-JP" sz="2700" dirty="0">
              <a:latin typeface="+mn-lt"/>
              <a:ea typeface="HGPｺﾞｼｯｸM" panose="020B06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67544" y="2348371"/>
            <a:ext cx="2160240" cy="82447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そら</a:t>
            </a:r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のうみ</a:t>
            </a:r>
            <a:endParaRPr lang="ja-JP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355373" y="1227486"/>
            <a:ext cx="2088232" cy="82447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あきの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r>
              <a:rPr lang="ja-JP" altLang="en-US" sz="28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</a:t>
            </a:r>
            <a:endParaRPr lang="ja-JP" altLang="en-US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6211357" y="1011462"/>
            <a:ext cx="2356385" cy="11934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記号 12"/>
          <p:cNvSpPr/>
          <p:nvPr/>
        </p:nvSpPr>
        <p:spPr>
          <a:xfrm>
            <a:off x="-25477" y="5633536"/>
            <a:ext cx="1573141" cy="1368110"/>
          </a:xfrm>
          <a:prstGeom prst="mathMultiply">
            <a:avLst>
              <a:gd name="adj1" fmla="val 1285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/>
          <p:cNvSpPr/>
          <p:nvPr/>
        </p:nvSpPr>
        <p:spPr>
          <a:xfrm rot="8356714">
            <a:off x="1227022" y="5904665"/>
            <a:ext cx="608995" cy="22502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62475" y="116632"/>
            <a:ext cx="1285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Q18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27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Language\Classroom Resources Website\★Jessicaさん作業用\すもう\Sumo_No.3_ひらかわ製作中\イラスト\11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7781" r="6920" b="23380"/>
          <a:stretch/>
        </p:blipFill>
        <p:spPr bwMode="auto">
          <a:xfrm>
            <a:off x="7250449" y="5135622"/>
            <a:ext cx="1893551" cy="18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Language\Classroom Resources Website\★Jessicaさん作業用\すもう\Sumo_No.3_ひらかわ製作中\イラスト\行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5000" r="29250" b="5000"/>
          <a:stretch/>
        </p:blipFill>
        <p:spPr bwMode="auto">
          <a:xfrm>
            <a:off x="384417" y="4928101"/>
            <a:ext cx="1186531" cy="19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11018" y="3286181"/>
            <a:ext cx="8712968" cy="82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クラス</a:t>
            </a:r>
            <a:r>
              <a:rPr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 すもうを とってみよう！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36027" y="478786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 smtClean="0">
                <a:hlinkClick r:id="rId5"/>
              </a:rPr>
              <a:t>https://jpf.org.au/classroom-resources/resources/sumo-classroom-games/</a:t>
            </a:r>
            <a:endParaRPr lang="ja-JP" altLang="ja-JP" dirty="0"/>
          </a:p>
        </p:txBody>
      </p:sp>
      <p:pic>
        <p:nvPicPr>
          <p:cNvPr id="8" name="Picture 2" descr="J:\Language\Classroom Resources Website\★Jessicaさん作業用\すもう\Sumo_No.3_ひらかわ製作中\イラスト\01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2823" r="18765" b="21694"/>
          <a:stretch/>
        </p:blipFill>
        <p:spPr bwMode="auto">
          <a:xfrm>
            <a:off x="35496" y="152741"/>
            <a:ext cx="1971854" cy="20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94" b="96104" l="2397" r="94336">
                        <a14:foregroundMark x1="51416" y1="11429" x2="51416" y2="11429"/>
                        <a14:foregroundMark x1="6536" y1="47273" x2="6536" y2="47273"/>
                        <a14:foregroundMark x1="47930" y1="6753" x2="47930" y2="6753"/>
                        <a14:foregroundMark x1="70806" y1="22857" x2="70806" y2="22857"/>
                        <a14:foregroundMark x1="41830" y1="45974" x2="41830" y2="45974"/>
                        <a14:foregroundMark x1="57516" y1="61299" x2="57516" y2="61299"/>
                        <a14:foregroundMark x1="54902" y1="60779" x2="54902" y2="6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33" y="44624"/>
            <a:ext cx="2355487" cy="197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679797"/>
            <a:ext cx="8712968" cy="824476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+mn-lt"/>
              </a:rPr>
              <a:t>Now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you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can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u</a:t>
            </a:r>
            <a:r>
              <a:rPr lang="en-US" altLang="ja-JP" dirty="0" smtClean="0">
                <a:latin typeface="+mn-lt"/>
              </a:rPr>
              <a:t>nderstand</a:t>
            </a:r>
            <a:r>
              <a:rPr lang="ja-JP" altLang="en-US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Sumo</a:t>
            </a:r>
            <a:r>
              <a:rPr lang="en-US" altLang="ja-JP" dirty="0">
                <a:latin typeface="+mn-lt"/>
              </a:rPr>
              <a:t>!!</a:t>
            </a:r>
            <a:endParaRPr lang="ja-JP" altLang="en-US" dirty="0">
              <a:latin typeface="+mn-lt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92187" y="4335981"/>
            <a:ext cx="4308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/>
              <a:t>SUMO CLASSROOM GAMES</a:t>
            </a:r>
            <a:endParaRPr lang="ja-JP" altLang="ja-JP" sz="28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3151076" y="599406"/>
            <a:ext cx="25907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2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おわり</a:t>
            </a:r>
            <a:endParaRPr lang="ja-JP" altLang="en-US" sz="7200" dirty="0">
              <a:solidFill>
                <a:srgbClr val="00B05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68674" y="1799735"/>
            <a:ext cx="5426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いくつ わかりましたか？</a:t>
            </a:r>
            <a:endParaRPr lang="ja-JP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3491880" y="1282515"/>
            <a:ext cx="5711776" cy="5458853"/>
            <a:chOff x="3203848" y="1246392"/>
            <a:chExt cx="5385516" cy="5334291"/>
          </a:xfrm>
        </p:grpSpPr>
        <p:pic>
          <p:nvPicPr>
            <p:cNvPr id="4" name="Picture 2" descr="https://frame-illust.com/fi/wp-content/uploads/2017/06/map-japan-1000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58" r="-3011" b="23187"/>
            <a:stretch/>
          </p:blipFill>
          <p:spPr bwMode="auto">
            <a:xfrm>
              <a:off x="6047656" y="1246392"/>
              <a:ext cx="2541708" cy="4037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frame-illust.com/fi/wp-content/uploads/2017/06/map-japan-1000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5" r="44845" b="-1478"/>
            <a:stretch/>
          </p:blipFill>
          <p:spPr bwMode="auto">
            <a:xfrm>
              <a:off x="3203848" y="3702571"/>
              <a:ext cx="2899263" cy="287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853" y="479141"/>
            <a:ext cx="8328739" cy="715144"/>
          </a:xfrm>
          <a:noFill/>
        </p:spPr>
        <p:txBody>
          <a:bodyPr>
            <a:noAutofit/>
          </a:bodyPr>
          <a:lstStyle/>
          <a:p>
            <a:pPr lvl="0"/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とうきょう、おおさか、なごや、ふくおかで あります。</a:t>
            </a:r>
            <a:r>
              <a:rPr lang="en-AU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AU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AU" altLang="ja-JP" sz="2800" dirty="0" smtClean="0">
                <a:latin typeface="+mn-lt"/>
                <a:ea typeface="HGPｺﾞｼｯｸM" panose="020B0600000000000000" pitchFamily="50" charset="-128"/>
              </a:rPr>
              <a:t>They are held in Tokyo, Osaka, Nagoya, and Fukuoka.</a:t>
            </a:r>
            <a:br>
              <a:rPr lang="en-AU" altLang="ja-JP" sz="2800" dirty="0" smtClean="0">
                <a:latin typeface="+mn-lt"/>
                <a:ea typeface="HGPｺﾞｼｯｸM" panose="020B0600000000000000" pitchFamily="50" charset="-128"/>
              </a:rPr>
            </a:br>
            <a:endParaRPr lang="ja-JP" altLang="ja-JP" sz="2800" dirty="0">
              <a:latin typeface="+mn-lt"/>
              <a:ea typeface="HGPｺﾞｼｯｸM" panose="020B06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E62A69E6-6390-3E49-9727-CB6FF288BC30}"/>
              </a:ext>
            </a:extLst>
          </p:cNvPr>
          <p:cNvSpPr txBox="1">
            <a:spLocks/>
          </p:cNvSpPr>
          <p:nvPr/>
        </p:nvSpPr>
        <p:spPr>
          <a:xfrm>
            <a:off x="478513" y="1870396"/>
            <a:ext cx="3946728" cy="4038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ja-JP" sz="2800" b="1" dirty="0" smtClean="0">
                <a:solidFill>
                  <a:srgbClr val="0070C0"/>
                </a:solidFill>
                <a:latin typeface="HGSoeiKakugothicUB"/>
                <a:ea typeface="HGPGothicM" panose="020B0600000000000000"/>
              </a:rPr>
              <a:t>1</a:t>
            </a:r>
            <a:r>
              <a:rPr lang="ja-JP" altLang="en-US" sz="2800" b="1" dirty="0" smtClean="0">
                <a:solidFill>
                  <a:srgbClr val="0070C0"/>
                </a:solidFill>
                <a:latin typeface="HGSoeiKakugothicUB"/>
                <a:ea typeface="HGPGothicM" panose="020B0600000000000000"/>
              </a:rPr>
              <a:t>月ばしょ</a:t>
            </a:r>
            <a:r>
              <a:rPr lang="ja-JP" altLang="en-US" sz="2800" b="1" dirty="0">
                <a:solidFill>
                  <a:srgbClr val="0070C0"/>
                </a:solidFill>
                <a:latin typeface="HGSoeiKakugothicUB"/>
                <a:ea typeface="HGPGothicM" panose="020B0600000000000000"/>
              </a:rPr>
              <a:t>　</a:t>
            </a:r>
            <a:r>
              <a:rPr lang="ja-JP" altLang="en-US" sz="2800" b="1" dirty="0" smtClean="0">
                <a:solidFill>
                  <a:srgbClr val="0070C0"/>
                </a:solidFill>
                <a:latin typeface="HGSoeiKakugothicUB"/>
                <a:ea typeface="HGPGothicM" panose="020B0600000000000000"/>
              </a:rPr>
              <a:t> とうきょう</a:t>
            </a:r>
            <a:endParaRPr lang="en-AU" altLang="ja-JP" sz="2800" b="1" dirty="0">
              <a:solidFill>
                <a:srgbClr val="0070C0"/>
              </a:solidFill>
              <a:latin typeface="HGSoeiKakugothicUB"/>
              <a:ea typeface="HGPGothicM" panose="020B0600000000000000"/>
            </a:endParaRPr>
          </a:p>
          <a:p>
            <a:pPr algn="l">
              <a:lnSpc>
                <a:spcPct val="150000"/>
              </a:lnSpc>
            </a:pPr>
            <a:r>
              <a:rPr lang="en-AU" altLang="ja-JP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GSoeiKakugothicUB"/>
                <a:ea typeface="HGPGothicM" panose="020B0600000000000000"/>
              </a:rPr>
              <a:t>3</a:t>
            </a:r>
            <a:r>
              <a:rPr lang="ja-JP" altLang="en-A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GSoeiKakugothicUB"/>
                <a:ea typeface="HGPGothicM" panose="020B0600000000000000"/>
              </a:rPr>
              <a:t>月</a:t>
            </a:r>
            <a:r>
              <a:rPr lang="ja-JP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GSoeiKakugothicUB"/>
                <a:ea typeface="HGPGothicM" panose="020B0600000000000000"/>
              </a:rPr>
              <a:t>ばしょ　</a:t>
            </a:r>
            <a:r>
              <a:rPr lang="ja-JP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GSoeiKakugothicUB"/>
                <a:ea typeface="HGPGothicM" panose="020B0600000000000000"/>
              </a:rPr>
              <a:t> なごや</a:t>
            </a:r>
            <a:endParaRPr lang="en-AU" altLang="ja-JP" sz="2800" b="1" dirty="0">
              <a:solidFill>
                <a:schemeClr val="accent2">
                  <a:lumMod val="60000"/>
                  <a:lumOff val="40000"/>
                </a:schemeClr>
              </a:solidFill>
              <a:latin typeface="HGSoeiKakugothicUB"/>
              <a:ea typeface="HGPGothicM" panose="020B0600000000000000"/>
            </a:endParaRPr>
          </a:p>
          <a:p>
            <a:pPr algn="l">
              <a:lnSpc>
                <a:spcPct val="150000"/>
              </a:lnSpc>
            </a:pPr>
            <a:r>
              <a:rPr lang="en-AU" altLang="ja-JP" sz="2800" b="1" dirty="0">
                <a:solidFill>
                  <a:srgbClr val="00B050"/>
                </a:solidFill>
                <a:latin typeface="HGSoeiKakugothicUB"/>
                <a:ea typeface="HGPGothicM" panose="020B0600000000000000"/>
              </a:rPr>
              <a:t>5</a:t>
            </a:r>
            <a:r>
              <a:rPr lang="ja-JP" altLang="en-AU" sz="2800" b="1" dirty="0" smtClean="0">
                <a:solidFill>
                  <a:srgbClr val="00B050"/>
                </a:solidFill>
                <a:latin typeface="HGSoeiKakugothicUB"/>
                <a:ea typeface="HGPGothicM" panose="020B0600000000000000"/>
              </a:rPr>
              <a:t>月</a:t>
            </a:r>
            <a:r>
              <a:rPr lang="ja-JP" altLang="en-US" sz="2800" b="1" dirty="0">
                <a:solidFill>
                  <a:srgbClr val="00B050"/>
                </a:solidFill>
                <a:latin typeface="HGSoeiKakugothicUB"/>
                <a:ea typeface="HGPGothicM" panose="020B0600000000000000"/>
              </a:rPr>
              <a:t>ばしょ　</a:t>
            </a:r>
            <a:r>
              <a:rPr lang="ja-JP" altLang="en-US" sz="2800" b="1" dirty="0" smtClean="0">
                <a:solidFill>
                  <a:srgbClr val="00B050"/>
                </a:solidFill>
                <a:latin typeface="HGSoeiKakugothicUB"/>
                <a:ea typeface="HGPGothicM" panose="020B0600000000000000"/>
              </a:rPr>
              <a:t> とうきょう</a:t>
            </a:r>
            <a:endParaRPr lang="en-AU" altLang="ja-JP" sz="2800" b="1" dirty="0">
              <a:solidFill>
                <a:srgbClr val="00B050"/>
              </a:solidFill>
              <a:latin typeface="HGSoeiKakugothicUB"/>
              <a:ea typeface="HGPGothicM" panose="020B0600000000000000"/>
            </a:endParaRPr>
          </a:p>
          <a:p>
            <a:pPr algn="l">
              <a:lnSpc>
                <a:spcPct val="150000"/>
              </a:lnSpc>
            </a:pPr>
            <a:r>
              <a:rPr lang="en-AU" altLang="ja-JP" sz="2800" b="1" dirty="0">
                <a:solidFill>
                  <a:srgbClr val="00B0F0"/>
                </a:solidFill>
                <a:latin typeface="HGSoeiKakugothicUB"/>
                <a:ea typeface="HGPGothicM" panose="020B0600000000000000"/>
              </a:rPr>
              <a:t>7</a:t>
            </a:r>
            <a:r>
              <a:rPr lang="ja-JP" altLang="en-AU" sz="2800" b="1" dirty="0" smtClean="0">
                <a:solidFill>
                  <a:srgbClr val="00B0F0"/>
                </a:solidFill>
                <a:latin typeface="HGSoeiKakugothicUB"/>
                <a:ea typeface="HGPGothicM" panose="020B0600000000000000"/>
              </a:rPr>
              <a:t>月</a:t>
            </a:r>
            <a:r>
              <a:rPr lang="ja-JP" altLang="en-US" sz="2800" b="1" dirty="0">
                <a:solidFill>
                  <a:srgbClr val="00B0F0"/>
                </a:solidFill>
                <a:latin typeface="HGSoeiKakugothicUB"/>
                <a:ea typeface="HGPGothicM" panose="020B0600000000000000"/>
              </a:rPr>
              <a:t>ばしょ　</a:t>
            </a:r>
            <a:r>
              <a:rPr lang="ja-JP" altLang="en-US" sz="2800" b="1" dirty="0" smtClean="0">
                <a:solidFill>
                  <a:srgbClr val="00B0F0"/>
                </a:solidFill>
                <a:latin typeface="HGSoeiKakugothicUB"/>
                <a:ea typeface="HGPGothicM" panose="020B0600000000000000"/>
              </a:rPr>
              <a:t> おおさか</a:t>
            </a:r>
            <a:endParaRPr lang="en-AU" altLang="ja-JP" sz="2800" b="1" dirty="0">
              <a:solidFill>
                <a:srgbClr val="00B0F0"/>
              </a:solidFill>
              <a:latin typeface="HGSoeiKakugothicUB"/>
              <a:ea typeface="HGPGothicM" panose="020B0600000000000000"/>
            </a:endParaRPr>
          </a:p>
          <a:p>
            <a:pPr algn="l">
              <a:lnSpc>
                <a:spcPct val="150000"/>
              </a:lnSpc>
            </a:pPr>
            <a:r>
              <a:rPr lang="en-AU" altLang="ja-JP" sz="2800" b="1" dirty="0">
                <a:solidFill>
                  <a:srgbClr val="FFC000"/>
                </a:solidFill>
                <a:latin typeface="HGSoeiKakugothicUB"/>
                <a:ea typeface="HGPGothicM" panose="020B0600000000000000"/>
              </a:rPr>
              <a:t>9</a:t>
            </a:r>
            <a:r>
              <a:rPr lang="ja-JP" altLang="en-AU" sz="2800" b="1" dirty="0" smtClean="0">
                <a:solidFill>
                  <a:srgbClr val="FFC000"/>
                </a:solidFill>
                <a:latin typeface="HGSoeiKakugothicUB"/>
                <a:ea typeface="HGPGothicM" panose="020B0600000000000000"/>
              </a:rPr>
              <a:t>月</a:t>
            </a:r>
            <a:r>
              <a:rPr lang="ja-JP" altLang="en-US" sz="2800" b="1" dirty="0">
                <a:solidFill>
                  <a:srgbClr val="FFC000"/>
                </a:solidFill>
                <a:latin typeface="HGSoeiKakugothicUB"/>
                <a:ea typeface="HGPGothicM" panose="020B0600000000000000"/>
              </a:rPr>
              <a:t>ばしょ　</a:t>
            </a:r>
            <a:r>
              <a:rPr lang="ja-JP" altLang="en-US" sz="2800" b="1" dirty="0" smtClean="0">
                <a:solidFill>
                  <a:srgbClr val="FFC000"/>
                </a:solidFill>
                <a:latin typeface="HGSoeiKakugothicUB"/>
                <a:ea typeface="HGPGothicM" panose="020B0600000000000000"/>
              </a:rPr>
              <a:t> とうきょう</a:t>
            </a:r>
            <a:endParaRPr lang="en-AU" altLang="ja-JP" sz="2800" b="1" dirty="0">
              <a:solidFill>
                <a:srgbClr val="FFC000"/>
              </a:solidFill>
              <a:latin typeface="HGSoeiKakugothicUB"/>
              <a:ea typeface="HGPGothicM" panose="020B0600000000000000"/>
            </a:endParaRPr>
          </a:p>
          <a:p>
            <a:pPr algn="l">
              <a:lnSpc>
                <a:spcPct val="150000"/>
              </a:lnSpc>
            </a:pPr>
            <a:r>
              <a:rPr lang="en-AU" altLang="ja-JP" sz="2800" b="1" dirty="0">
                <a:solidFill>
                  <a:schemeClr val="bg1">
                    <a:lumMod val="50000"/>
                  </a:schemeClr>
                </a:solidFill>
                <a:latin typeface="HGSoeiKakugothicUB"/>
                <a:ea typeface="HGPGothicM" panose="020B0600000000000000"/>
              </a:rPr>
              <a:t>11</a:t>
            </a:r>
            <a:r>
              <a:rPr lang="ja-JP" altLang="en-AU" sz="2800" b="1" dirty="0" smtClean="0">
                <a:solidFill>
                  <a:schemeClr val="bg1">
                    <a:lumMod val="50000"/>
                  </a:schemeClr>
                </a:solidFill>
                <a:latin typeface="HGSoeiKakugothicUB"/>
                <a:ea typeface="HGPGothicM" panose="020B0600000000000000"/>
              </a:rPr>
              <a:t>月</a:t>
            </a:r>
            <a:r>
              <a:rPr lang="ja-JP" altLang="en-US" sz="2800" b="1" dirty="0" err="1" smtClean="0">
                <a:solidFill>
                  <a:schemeClr val="bg1">
                    <a:lumMod val="50000"/>
                  </a:schemeClr>
                </a:solidFill>
                <a:latin typeface="HGSoeiKakugothicUB"/>
                <a:ea typeface="HGPGothicM" panose="020B0600000000000000"/>
              </a:rPr>
              <a:t>ばしょ</a:t>
            </a:r>
            <a:r>
              <a:rPr lang="en-US" altLang="ja-JP" sz="2800" b="1" dirty="0">
                <a:solidFill>
                  <a:schemeClr val="bg1">
                    <a:lumMod val="50000"/>
                  </a:schemeClr>
                </a:solidFill>
                <a:latin typeface="HGSoeiKakugothicUB"/>
                <a:ea typeface="HGPGothicM" panose="020B0600000000000000"/>
              </a:rPr>
              <a:t> </a:t>
            </a:r>
            <a:r>
              <a:rPr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HGSoeiKakugothicUB"/>
                <a:ea typeface="HGPGothicM" panose="020B0600000000000000"/>
              </a:rPr>
              <a:t>ふくおか</a:t>
            </a:r>
            <a:endParaRPr lang="ja-JP" altLang="ja-JP" sz="2800" b="1" dirty="0">
              <a:solidFill>
                <a:schemeClr val="bg1">
                  <a:lumMod val="50000"/>
                </a:schemeClr>
              </a:solidFill>
              <a:latin typeface="HGSoeiKakugothicUB"/>
              <a:ea typeface="HGPGothicM" panose="020B060000000000000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14195" y="4184833"/>
            <a:ext cx="1422301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とうきょう</a:t>
            </a:r>
            <a:endParaRPr lang="en-AU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984181" y="5037222"/>
            <a:ext cx="1007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なごや</a:t>
            </a:r>
            <a:endParaRPr lang="en-AU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69944" y="5770442"/>
            <a:ext cx="1255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おおさか</a:t>
            </a:r>
            <a:endParaRPr lang="en-AU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39952" y="3889675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ふくおか</a:t>
            </a:r>
            <a:endParaRPr lang="en-AU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6786487" y="4581128"/>
            <a:ext cx="881857" cy="257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6084168" y="5085184"/>
            <a:ext cx="953866" cy="2737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 flipV="1">
            <a:off x="5638408" y="5268710"/>
            <a:ext cx="301744" cy="7932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4139952" y="4437112"/>
            <a:ext cx="432048" cy="1090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27584" y="1156682"/>
            <a:ext cx="7238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(</a:t>
            </a:r>
            <a:r>
              <a:rPr lang="en-AU" altLang="ja-JP" sz="2000" dirty="0" smtClean="0"/>
              <a:t>The place/time a sumo tournament is held is referred to as </a:t>
            </a:r>
            <a:r>
              <a:rPr lang="en-AU" altLang="ja-JP" sz="2000" i="1" dirty="0" err="1" smtClean="0"/>
              <a:t>basho</a:t>
            </a:r>
            <a:r>
              <a:rPr lang="en-AU" altLang="ja-JP" sz="2000" dirty="0" smtClean="0"/>
              <a:t>. </a:t>
            </a:r>
            <a:r>
              <a:rPr lang="en-US" altLang="ja-JP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92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Language\Classroom Resources Website\★Jessicaさん作業用\すもう\Sumo_No.3_ひらかわ製作中\取り組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5768083"/>
            <a:ext cx="2019711" cy="58331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りきし</a:t>
            </a:r>
            <a:endParaRPr lang="en-US" altLang="ja-JP" sz="32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364088" y="743230"/>
            <a:ext cx="2199182" cy="616723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ぎょうじ</a:t>
            </a:r>
            <a:endParaRPr lang="ja-JP" altLang="en-US" sz="24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95536" y="35312"/>
            <a:ext cx="3823316" cy="1051593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だれです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か？</a:t>
            </a:r>
            <a:endParaRPr lang="en-AU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400" dirty="0" smtClean="0">
                <a:latin typeface="+mn-lt"/>
                <a:ea typeface="HGPｺﾞｼｯｸM" panose="020B0600000000000000" pitchFamily="50" charset="-128"/>
              </a:rPr>
              <a:t>Who is this?</a:t>
            </a:r>
            <a:endParaRPr lang="ja-JP" altLang="en-US" sz="1800" dirty="0">
              <a:latin typeface="+mn-lt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4"/>
          <p:cNvSpPr/>
          <p:nvPr/>
        </p:nvSpPr>
        <p:spPr>
          <a:xfrm>
            <a:off x="591347" y="5794876"/>
            <a:ext cx="2324467" cy="612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Sumo Wrestler</a:t>
            </a:r>
            <a:endParaRPr lang="en-US" altLang="ja-JP" sz="2000" dirty="0">
              <a:solidFill>
                <a:schemeClr val="tx1"/>
              </a:solidFill>
              <a:latin typeface="Arial Black" panose="020B0A04020102020204" pitchFamily="34" charset="0"/>
              <a:ea typeface="HGSｺﾞｼｯｸE" panose="020B0900000000000000" pitchFamily="50" charset="-128"/>
            </a:endParaRPr>
          </a:p>
        </p:txBody>
      </p:sp>
      <p:sp>
        <p:nvSpPr>
          <p:cNvPr id="17" name="正方形/長方形 14"/>
          <p:cNvSpPr/>
          <p:nvPr/>
        </p:nvSpPr>
        <p:spPr>
          <a:xfrm>
            <a:off x="5266271" y="680814"/>
            <a:ext cx="2470309" cy="741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Judge</a:t>
            </a:r>
            <a:endParaRPr kumimoji="1" lang="ja-JP" altLang="en-US" sz="32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xmlns="" id="{90BC26F0-2CCF-4742-B537-2DB1A0034D2B}"/>
              </a:ext>
            </a:extLst>
          </p:cNvPr>
          <p:cNvSpPr txBox="1">
            <a:spLocks/>
          </p:cNvSpPr>
          <p:nvPr/>
        </p:nvSpPr>
        <p:spPr>
          <a:xfrm>
            <a:off x="6300192" y="5768083"/>
            <a:ext cx="2019711" cy="58331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りきし</a:t>
            </a:r>
            <a:endParaRPr lang="en-US" altLang="ja-JP" sz="32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5" name="正方形/長方形 14"/>
          <p:cNvSpPr/>
          <p:nvPr/>
        </p:nvSpPr>
        <p:spPr>
          <a:xfrm>
            <a:off x="6049907" y="5794876"/>
            <a:ext cx="2520280" cy="612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Sumo Wrestler</a:t>
            </a:r>
          </a:p>
        </p:txBody>
      </p:sp>
      <p:sp>
        <p:nvSpPr>
          <p:cNvPr id="11" name="タイトル 1"/>
          <p:cNvSpPr txBox="1">
            <a:spLocks noChangeAspect="1"/>
          </p:cNvSpPr>
          <p:nvPr/>
        </p:nvSpPr>
        <p:spPr>
          <a:xfrm>
            <a:off x="179512" y="116632"/>
            <a:ext cx="936104" cy="627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Q2 </a:t>
            </a:r>
          </a:p>
        </p:txBody>
      </p:sp>
    </p:spTree>
    <p:extLst>
      <p:ext uri="{BB962C8B-B14F-4D97-AF65-F5344CB8AC3E}">
        <p14:creationId xmlns:p14="http://schemas.microsoft.com/office/powerpoint/2010/main" val="23145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755576" y="4172101"/>
            <a:ext cx="2028409" cy="6250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りきし</a:t>
            </a:r>
            <a:endParaRPr lang="ja-JP" altLang="en-US" sz="20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5364088" y="3982115"/>
            <a:ext cx="2736304" cy="7921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よこづな</a:t>
            </a:r>
          </a:p>
        </p:txBody>
      </p:sp>
      <p:sp>
        <p:nvSpPr>
          <p:cNvPr id="16" name="正方形/長方形 14"/>
          <p:cNvSpPr/>
          <p:nvPr/>
        </p:nvSpPr>
        <p:spPr>
          <a:xfrm>
            <a:off x="827584" y="4184329"/>
            <a:ext cx="1941894" cy="612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Sumo</a:t>
            </a:r>
            <a:r>
              <a:rPr lang="ja-JP" altLang="en-US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Wrestler</a:t>
            </a:r>
            <a:endParaRPr kumimoji="1" lang="ja-JP" altLang="en-US" sz="20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正方形/長方形 14"/>
          <p:cNvSpPr/>
          <p:nvPr/>
        </p:nvSpPr>
        <p:spPr>
          <a:xfrm>
            <a:off x="5436096" y="4071768"/>
            <a:ext cx="2323122" cy="612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Grand Champion</a:t>
            </a:r>
            <a:endParaRPr kumimoji="1" lang="ja-JP" altLang="en-US" sz="20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" name="Picture 2" descr="J:\Language\Classroom Resources Website\★Jessicaさん作業用\すもう\Sumo_No.3_ひらかわ製作中\イラスト\07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9D6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15314" r="25421" b="17896"/>
          <a:stretch/>
        </p:blipFill>
        <p:spPr bwMode="auto">
          <a:xfrm>
            <a:off x="1011359" y="928088"/>
            <a:ext cx="1720927" cy="3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Language\Classroom Resources Website\★Jessicaさん作業用\すもう\Sumo_No.3_ひらかわ製作中\イラスト\土俵入り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4500" r="17875" b="14500"/>
          <a:stretch/>
        </p:blipFill>
        <p:spPr bwMode="auto">
          <a:xfrm>
            <a:off x="4501048" y="552813"/>
            <a:ext cx="4176464" cy="34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107504" y="4956137"/>
            <a:ext cx="9001000" cy="1750056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よこづなは</a:t>
            </a:r>
            <a:r>
              <a:rPr lang="ja-JP" altLang="en-US" sz="32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、ランキングが いちばんたかい </a:t>
            </a:r>
            <a:r>
              <a:rPr lang="ja-JP" altLang="en-US" sz="3200" dirty="0" err="1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</a:t>
            </a:r>
            <a:r>
              <a:rPr lang="ja-JP" altLang="en-US" sz="32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きし</a:t>
            </a:r>
            <a:r>
              <a:rPr lang="ja-JP" altLang="en-US" sz="32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</a:t>
            </a:r>
            <a:r>
              <a:rPr lang="ja-JP" altLang="en-US" sz="32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AU" altLang="ja-JP" sz="3200" dirty="0" smtClean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800" dirty="0" err="1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Yokozuna</a:t>
            </a:r>
            <a:r>
              <a:rPr lang="en-AU" altLang="ja-JP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AU" altLang="ja-JP" sz="28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is the </a:t>
            </a:r>
            <a:r>
              <a:rPr lang="en-AU" altLang="ja-JP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highest rank </a:t>
            </a:r>
            <a:r>
              <a:rPr lang="en-AU" altLang="ja-JP" sz="28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in </a:t>
            </a:r>
            <a:r>
              <a:rPr lang="en-AU" altLang="ja-JP" sz="2800" dirty="0" smtClean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sumo. 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339752" y="73151"/>
            <a:ext cx="3823316" cy="1051593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だれです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か？</a:t>
            </a:r>
            <a:endParaRPr lang="en-AU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400" dirty="0" smtClean="0">
                <a:latin typeface="+mn-lt"/>
                <a:ea typeface="HGPｺﾞｼｯｸM" panose="020B0600000000000000" pitchFamily="50" charset="-128"/>
              </a:rPr>
              <a:t>Who is this?</a:t>
            </a:r>
            <a:endParaRPr lang="ja-JP" altLang="en-US" sz="1800" dirty="0">
              <a:latin typeface="+mn-lt"/>
              <a:ea typeface="HGPｺﾞｼｯｸM" panose="020B0600000000000000" pitchFamily="50" charset="-128"/>
            </a:endParaRPr>
          </a:p>
        </p:txBody>
      </p:sp>
      <p:sp>
        <p:nvSpPr>
          <p:cNvPr id="14" name="タイトル 1"/>
          <p:cNvSpPr txBox="1">
            <a:spLocks noChangeAspect="1"/>
          </p:cNvSpPr>
          <p:nvPr/>
        </p:nvSpPr>
        <p:spPr>
          <a:xfrm>
            <a:off x="2051720" y="154045"/>
            <a:ext cx="936104" cy="627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Q3 </a:t>
            </a:r>
          </a:p>
        </p:txBody>
      </p:sp>
    </p:spTree>
    <p:extLst>
      <p:ext uri="{BB962C8B-B14F-4D97-AF65-F5344CB8AC3E}">
        <p14:creationId xmlns:p14="http://schemas.microsoft.com/office/powerpoint/2010/main" val="31471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Language\Classroom Resources Website\★Jessicaさん作業用\すもう\Sumo_No.3_ひらかわ製作中\取り組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" y="-27384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6435326" y="548680"/>
            <a:ext cx="2085367" cy="659021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どひょう</a:t>
            </a:r>
            <a:endParaRPr lang="ja-JP" altLang="en-US" sz="24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827584" y="92148"/>
            <a:ext cx="3176023" cy="1215919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なんですか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endParaRPr lang="en-AU" altLang="ja-JP" sz="3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What is this?</a:t>
            </a:r>
            <a:endParaRPr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4"/>
          <p:cNvSpPr/>
          <p:nvPr/>
        </p:nvSpPr>
        <p:spPr>
          <a:xfrm>
            <a:off x="6189083" y="521129"/>
            <a:ext cx="2628800" cy="6590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  <a:latin typeface="Arial Black" panose="020B0A04020102020204" pitchFamily="34" charset="0"/>
                <a:ea typeface="HGS創英角ﾎﾟｯﾌﾟ体" panose="040B0A00000000000000" pitchFamily="50" charset="-128"/>
              </a:rPr>
              <a:t>Ring</a:t>
            </a:r>
            <a:endParaRPr kumimoji="1" lang="ja-JP" altLang="en-US" sz="3200" b="1" dirty="0">
              <a:solidFill>
                <a:schemeClr val="tx1"/>
              </a:solidFill>
              <a:latin typeface="Arial Black" panose="020B0A04020102020204" pitchFamily="34" charset="0"/>
              <a:ea typeface="HGS創英角ﾎﾟｯﾌﾟ体" panose="040B0A00000000000000" pitchFamily="50" charset="-128"/>
            </a:endParaRPr>
          </a:p>
        </p:txBody>
      </p:sp>
      <p:sp>
        <p:nvSpPr>
          <p:cNvPr id="2" name="Right Arrow 1"/>
          <p:cNvSpPr/>
          <p:nvPr/>
        </p:nvSpPr>
        <p:spPr>
          <a:xfrm rot="7028407">
            <a:off x="3419837" y="3054459"/>
            <a:ext cx="4067278" cy="303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タイトル 1"/>
          <p:cNvSpPr txBox="1">
            <a:spLocks noChangeAspect="1"/>
          </p:cNvSpPr>
          <p:nvPr/>
        </p:nvSpPr>
        <p:spPr>
          <a:xfrm>
            <a:off x="179512" y="260648"/>
            <a:ext cx="936104" cy="627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24712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:\Language\Classroom Resources Website\★Jessicaさん作業用\すもう\Sumo_No.3_ひらかわ製作中\取り組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" y="-27384"/>
            <a:ext cx="9144000" cy="6885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679326" y="88762"/>
            <a:ext cx="3964682" cy="1004412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なにをしていますか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endParaRPr lang="en-AU" altLang="ja-JP" sz="3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What are they doing?</a:t>
            </a:r>
            <a:endParaRPr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xmlns="" id="{F55BCF37-09D1-3B46-9C56-78409966D529}"/>
              </a:ext>
            </a:extLst>
          </p:cNvPr>
          <p:cNvSpPr txBox="1">
            <a:spLocks/>
          </p:cNvSpPr>
          <p:nvPr/>
        </p:nvSpPr>
        <p:spPr>
          <a:xfrm>
            <a:off x="111780" y="4804368"/>
            <a:ext cx="8925296" cy="18094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altLang="ja-JP" sz="2800" dirty="0" smtClean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‘To do sumo’ in Japanese is usually expressed as </a:t>
            </a:r>
            <a:r>
              <a:rPr lang="ja-JP" altLang="en-US" sz="2800" dirty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「</a:t>
            </a:r>
            <a:r>
              <a:rPr lang="ja-JP" altLang="en-US" sz="2800" dirty="0" smtClean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す</a:t>
            </a:r>
            <a:r>
              <a:rPr lang="ja-JP" altLang="en-US" sz="2800" dirty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もう</a:t>
            </a:r>
            <a:r>
              <a:rPr lang="ja-JP" altLang="en-US" sz="2800" dirty="0" smtClean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をと</a:t>
            </a:r>
            <a:r>
              <a:rPr lang="ja-JP" altLang="en-US" sz="2800" dirty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りま</a:t>
            </a:r>
            <a:r>
              <a:rPr lang="ja-JP" altLang="en-US" sz="2800" dirty="0" smtClean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す」</a:t>
            </a:r>
            <a:r>
              <a:rPr lang="en-AU" altLang="ja-JP" sz="2800" dirty="0" smtClean="0">
                <a:solidFill>
                  <a:srgbClr val="002060"/>
                </a:solidFill>
                <a:latin typeface="+mn-lt"/>
                <a:ea typeface="HGPｺﾞｼｯｸM" panose="020B0600000000000000" pitchFamily="50" charset="-128"/>
              </a:rPr>
              <a:t>. The </a:t>
            </a:r>
            <a:r>
              <a:rPr lang="ja-JP" altLang="en-US" sz="2800" dirty="0" smtClean="0">
                <a:solidFill>
                  <a:srgbClr val="002060"/>
                </a:solidFill>
                <a:ea typeface="HGPｺﾞｼｯｸM" panose="020B0600000000000000" pitchFamily="50" charset="-128"/>
              </a:rPr>
              <a:t>「と</a:t>
            </a:r>
            <a:r>
              <a:rPr lang="ja-JP" altLang="en-US" sz="2800" dirty="0">
                <a:solidFill>
                  <a:srgbClr val="002060"/>
                </a:solidFill>
                <a:ea typeface="HGPｺﾞｼｯｸM" panose="020B0600000000000000" pitchFamily="50" charset="-128"/>
              </a:rPr>
              <a:t>ります</a:t>
            </a:r>
            <a:r>
              <a:rPr lang="ja-JP" altLang="en-US" sz="2800" dirty="0" smtClean="0">
                <a:solidFill>
                  <a:srgbClr val="002060"/>
                </a:solidFill>
                <a:ea typeface="HGPｺﾞｼｯｸM" panose="020B0600000000000000" pitchFamily="50" charset="-128"/>
              </a:rPr>
              <a:t>」 </a:t>
            </a:r>
            <a:r>
              <a:rPr lang="en-AU" altLang="ja-JP" sz="2800" dirty="0" smtClean="0">
                <a:solidFill>
                  <a:srgbClr val="002060"/>
                </a:solidFill>
                <a:ea typeface="HGPｺﾞｼｯｸM" panose="020B0600000000000000" pitchFamily="50" charset="-128"/>
              </a:rPr>
              <a:t>in </a:t>
            </a:r>
            <a:r>
              <a:rPr lang="en-US" altLang="ja-JP" sz="2800" dirty="0" smtClean="0">
                <a:solidFill>
                  <a:srgbClr val="002060"/>
                </a:solidFill>
                <a:ea typeface="HGPｺﾞｼｯｸM" panose="020B0600000000000000" pitchFamily="50" charset="-128"/>
              </a:rPr>
              <a:t>Sumo</a:t>
            </a:r>
            <a:r>
              <a:rPr lang="en-AU" altLang="ja-JP" sz="2800" dirty="0" smtClean="0">
                <a:solidFill>
                  <a:srgbClr val="002060"/>
                </a:solidFill>
                <a:ea typeface="HGPｺﾞｼｯｸM" panose="020B0600000000000000" pitchFamily="50" charset="-128"/>
              </a:rPr>
              <a:t> means to wrestle your opponent, and this verb is not used for other sports. </a:t>
            </a:r>
            <a:endParaRPr lang="en-AU" altLang="ja-JP" sz="2800" dirty="0" smtClean="0">
              <a:solidFill>
                <a:srgbClr val="002060"/>
              </a:solidFill>
              <a:latin typeface="+mn-lt"/>
              <a:ea typeface="HGPｺﾞｼｯｸM" panose="020B06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F9D41CF5-8AA1-6041-8104-A20D95BA51D2}"/>
              </a:ext>
            </a:extLst>
          </p:cNvPr>
          <p:cNvSpPr txBox="1">
            <a:spLocks/>
          </p:cNvSpPr>
          <p:nvPr/>
        </p:nvSpPr>
        <p:spPr>
          <a:xfrm>
            <a:off x="4492942" y="88762"/>
            <a:ext cx="4669970" cy="821537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すもう</a:t>
            </a:r>
            <a:r>
              <a:rPr lang="ja-JP" altLang="en-US" sz="3600" dirty="0" smtClean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をとります</a:t>
            </a:r>
            <a:endParaRPr lang="ja-JP" altLang="en-US" sz="36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正方形/長方形 14"/>
          <p:cNvSpPr/>
          <p:nvPr/>
        </p:nvSpPr>
        <p:spPr>
          <a:xfrm>
            <a:off x="6804248" y="188640"/>
            <a:ext cx="984433" cy="612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Black" panose="020B0A04020102020204" pitchFamily="34" charset="0"/>
                <a:ea typeface="HGSｺﾞｼｯｸE" panose="020B0900000000000000" pitchFamily="50" charset="-128"/>
              </a:rPr>
              <a:t>Play</a:t>
            </a:r>
            <a:endParaRPr kumimoji="1" lang="ja-JP" altLang="en-US" sz="24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 noChangeAspect="1"/>
          </p:cNvSpPr>
          <p:nvPr/>
        </p:nvSpPr>
        <p:spPr>
          <a:xfrm>
            <a:off x="-36512" y="185829"/>
            <a:ext cx="936104" cy="627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38423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0158" y="476672"/>
            <a:ext cx="8712968" cy="1298574"/>
          </a:xfrm>
          <a:noFill/>
        </p:spPr>
        <p:txBody>
          <a:bodyPr>
            <a:normAutofit/>
          </a:bodyPr>
          <a:lstStyle/>
          <a:p>
            <a:pPr lvl="0"/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りきしの かみは どれ</a:t>
            </a: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ですか</a:t>
            </a:r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AU" altLang="ja-JP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AU" altLang="ja-JP" sz="2400" dirty="0" smtClean="0">
                <a:latin typeface="+mn-lt"/>
                <a:ea typeface="HGPｺﾞｼｯｸM" panose="020B0600000000000000" pitchFamily="50" charset="-128"/>
              </a:rPr>
              <a:t>Which one is the sumo wrestler hairstyle?</a:t>
            </a:r>
            <a:endParaRPr lang="ja-JP" altLang="ja-JP" sz="2400" dirty="0">
              <a:latin typeface="+mn-lt"/>
              <a:ea typeface="HGPｺﾞｼｯｸM" panose="020B0600000000000000" pitchFamily="50" charset="-128"/>
            </a:endParaRPr>
          </a:p>
        </p:txBody>
      </p:sp>
      <p:pic>
        <p:nvPicPr>
          <p:cNvPr id="1028" name="Picture 4" descr="C:\Users\shunsuke.h\Desktop\143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10577" r="17840" b="10577"/>
          <a:stretch/>
        </p:blipFill>
        <p:spPr bwMode="auto">
          <a:xfrm>
            <a:off x="874862" y="2697676"/>
            <a:ext cx="1807682" cy="22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unsuke.h\Desktop\8532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38250" l="28625" r="66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7750" r="38000" b="61959"/>
          <a:stretch/>
        </p:blipFill>
        <p:spPr bwMode="auto">
          <a:xfrm>
            <a:off x="3530352" y="2879685"/>
            <a:ext cx="2152581" cy="203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J:\Language\Classroom Resources Website\★Jessicaさん作業用\すもう\Sumo_No.3_ひらかわ製作中\イラスト\土俵入り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0" b="40417" l="40250" r="6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14750" r="42125" b="61250"/>
          <a:stretch/>
        </p:blipFill>
        <p:spPr bwMode="auto">
          <a:xfrm>
            <a:off x="6372200" y="2636912"/>
            <a:ext cx="1995322" cy="22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>
            <a:spLocks noChangeAspect="1"/>
          </p:cNvSpPr>
          <p:nvPr/>
        </p:nvSpPr>
        <p:spPr>
          <a:xfrm>
            <a:off x="5796136" y="2399713"/>
            <a:ext cx="3187236" cy="2808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62475" y="188640"/>
            <a:ext cx="997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Q6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365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>
          <a:xfrm>
            <a:off x="7062900" y="1529050"/>
            <a:ext cx="1718098" cy="542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まげ</a:t>
            </a: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6599" r="44041" b="54380"/>
          <a:stretch/>
        </p:blipFill>
        <p:spPr bwMode="auto">
          <a:xfrm>
            <a:off x="700234" y="1500192"/>
            <a:ext cx="6089553" cy="516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8" t="12251" r="48620" b="81721"/>
          <a:stretch/>
        </p:blipFill>
        <p:spPr bwMode="auto">
          <a:xfrm>
            <a:off x="4156618" y="2248961"/>
            <a:ext cx="1828800" cy="79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8989" r="72876" b="78460"/>
          <a:stretch/>
        </p:blipFill>
        <p:spPr bwMode="auto">
          <a:xfrm>
            <a:off x="890789" y="1816811"/>
            <a:ext cx="805138" cy="16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ドーナツ 2"/>
          <p:cNvSpPr/>
          <p:nvPr/>
        </p:nvSpPr>
        <p:spPr>
          <a:xfrm>
            <a:off x="890789" y="1680959"/>
            <a:ext cx="821466" cy="1772614"/>
          </a:xfrm>
          <a:prstGeom prst="donut">
            <a:avLst>
              <a:gd name="adj" fmla="val 41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9"/>
          <p:cNvSpPr/>
          <p:nvPr/>
        </p:nvSpPr>
        <p:spPr>
          <a:xfrm>
            <a:off x="4016472" y="2148307"/>
            <a:ext cx="2109092" cy="761080"/>
          </a:xfrm>
          <a:prstGeom prst="donut">
            <a:avLst>
              <a:gd name="adj" fmla="val 41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4"/>
          <p:cNvSpPr/>
          <p:nvPr/>
        </p:nvSpPr>
        <p:spPr>
          <a:xfrm>
            <a:off x="6926560" y="1592041"/>
            <a:ext cx="2109936" cy="612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topknot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034724" y="116632"/>
            <a:ext cx="7473161" cy="1215919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りきしの　かみを　なんといいますか？</a:t>
            </a:r>
            <a:endParaRPr lang="en-AU" altLang="ja-JP" sz="3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AU" altLang="ja-JP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What is this?</a:t>
            </a:r>
            <a:endParaRPr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タイトル 1"/>
          <p:cNvSpPr txBox="1">
            <a:spLocks noChangeAspect="1"/>
          </p:cNvSpPr>
          <p:nvPr/>
        </p:nvSpPr>
        <p:spPr>
          <a:xfrm>
            <a:off x="127117" y="44624"/>
            <a:ext cx="936104" cy="627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Arial Black" panose="020B0A04020102020204" pitchFamily="34" charset="0"/>
                <a:ea typeface="HGSｺﾞｼｯｸE" panose="020B0900000000000000" pitchFamily="50" charset="-128"/>
              </a:rPr>
              <a:t>Q7</a:t>
            </a:r>
          </a:p>
        </p:txBody>
      </p:sp>
    </p:spTree>
    <p:extLst>
      <p:ext uri="{BB962C8B-B14F-4D97-AF65-F5344CB8AC3E}">
        <p14:creationId xmlns:p14="http://schemas.microsoft.com/office/powerpoint/2010/main" val="2308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937</Words>
  <Application>Microsoft Office PowerPoint</Application>
  <PresentationFormat>画面に合わせる (4:3)</PresentationFormat>
  <Paragraphs>186</Paragraphs>
  <Slides>28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PowerPoint プレゼンテーション</vt:lpstr>
      <vt:lpstr>とうきょう、おおさか、なごや、ふくおかで あります。 They are held in Tokyo, Osaka, Nagoya, and Fukuoka.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りきしの かみは どれですか。 Which one is the sumo wrestler hairstyle?</vt:lpstr>
      <vt:lpstr>PowerPoint プレゼンテーション</vt:lpstr>
      <vt:lpstr>400ねん ぐらいまえ、まげは さむらいのシンボルでした。ステイタスがたかい、つよい という いみでした。まげは、りきしにとって　とてもたいせつです。 400 years ago, mage was the symbol of the samurai. mage indicates high status and strength. Mage is very important to sumo wrestlers.</vt:lpstr>
      <vt:lpstr>PowerPoint プレゼンテーション</vt:lpstr>
      <vt:lpstr>70キロの人は、りきし になれますか。 If you weigh 70kg, can you become a sumo wrestler?</vt:lpstr>
      <vt:lpstr>いちばんおもい りきし は なんキロですか。 How heavy is the heaviest sumo wrestler?</vt:lpstr>
      <vt:lpstr>どうして りきしは おおきいですか？ Why are sumo wrestlers so big? </vt:lpstr>
      <vt:lpstr>PowerPoint プレゼンテーション</vt:lpstr>
      <vt:lpstr>りきしは おおきくなるために なにをしますか？ What do sumo wrestlers do to get bigger?</vt:lpstr>
      <vt:lpstr>おおきくなるために、たくさんたべます。 たくさんけいこをします。たくさんねます。 To become bigger, they eat a lot, train a lot, and sleep a lot.</vt:lpstr>
      <vt:lpstr>すもうをみましょう！ Now let’s watch a sumo bout!</vt:lpstr>
      <vt:lpstr>Extra Activityをしましょう！ Let’s play the extra activity!</vt:lpstr>
      <vt:lpstr>もっとクイズをしてみましょう！ After watching SUMO BOUT</vt:lpstr>
      <vt:lpstr>りきしは しこを ふみます。 しこの いみは なんですか？ Sumo wrestlers stomp their legs. What does it mean?</vt:lpstr>
      <vt:lpstr>しこで、どひょうから わるいものを だして、ほうさくをいのりました。By stomping their legs, they drive away bad spirits and pray for good harvest. </vt:lpstr>
      <vt:lpstr>すもうの まえに、りきしは なにを くちに いれますか。 Before the bout, what do sumo wrestlers rinse their mouths with?</vt:lpstr>
      <vt:lpstr>すもうのまえに、なにを まきますか Before the bout, what do they throw?</vt:lpstr>
      <vt:lpstr>ぎょうじは 「はっきよいのこった」と いいます。 どういう いみですか。 The referee shouts はっきよいのこった. What does this mean?</vt:lpstr>
      <vt:lpstr>どちらの かちですか？Who is the winner?</vt:lpstr>
      <vt:lpstr>PowerPoint プレゼンテーション</vt:lpstr>
      <vt:lpstr>Now you can understand Sumo!!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大きい！ 太っている？</dc:title>
  <dc:creator>Shunsuke Hirakawa</dc:creator>
  <cp:lastModifiedBy>Shunsuke Hirakawa</cp:lastModifiedBy>
  <cp:revision>148</cp:revision>
  <cp:lastPrinted>2019-08-12T04:40:24Z</cp:lastPrinted>
  <dcterms:created xsi:type="dcterms:W3CDTF">2019-07-23T00:07:59Z</dcterms:created>
  <dcterms:modified xsi:type="dcterms:W3CDTF">2019-08-13T07:58:27Z</dcterms:modified>
</cp:coreProperties>
</file>