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7" r:id="rId10"/>
    <p:sldId id="268" r:id="rId11"/>
    <p:sldId id="277" r:id="rId12"/>
    <p:sldId id="272" r:id="rId13"/>
    <p:sldId id="276" r:id="rId14"/>
    <p:sldId id="275" r:id="rId15"/>
    <p:sldId id="274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91906-DA4C-4208-90A5-1802EE735E80}" type="datetimeFigureOut">
              <a:rPr lang="en-AU" smtClean="0"/>
              <a:t>13/04/2016</a:t>
            </a:fld>
            <a:endParaRPr lang="en-AU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AU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CBFE-CFC2-4146-9519-DCAB4AC07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433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B227-71BE-4D6E-9E58-63CD5283428A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71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DA3E-FF17-4DF8-8577-A5E7E1ED47B5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70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0D09-10D4-4D4F-9BB7-463011FEA15C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942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0D68C-55E5-4016-AA22-91BFC50E82C1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2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AA39-879C-4E91-A6B4-0A6F89DDC4B1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96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6FAB-54DB-4D20-9D91-F1AE4D30BFB6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27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0972-1209-4FAF-B288-D364FA9174CB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49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B41D-A200-49BD-95A2-1133E613CF54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17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1D30-D5DD-486F-9C11-BF05CF858175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75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4717-AA33-46A3-B9A8-5BD7C3503EAE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35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CB10-0013-41F2-A33B-32AF390FA670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32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ED8F-014A-49FF-AEC3-E86E6649AAC0}" type="datetime1">
              <a:rPr kumimoji="1" lang="ja-JP" altLang="en-US" smtClean="0"/>
              <a:t>2016/4/13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8A8E1-38B5-436E-9031-9415A58F0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9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3717032"/>
            <a:ext cx="7772400" cy="1470025"/>
          </a:xfrm>
        </p:spPr>
        <p:txBody>
          <a:bodyPr/>
          <a:lstStyle/>
          <a:p>
            <a:r>
              <a:rPr lang="ja-JP" altLang="en-US" b="1" dirty="0" smtClean="0">
                <a:solidFill>
                  <a:srgbClr val="0066FF"/>
                </a:solidFill>
              </a:rPr>
              <a:t>日本のたべもの</a:t>
            </a:r>
            <a:r>
              <a:rPr lang="en-AU" altLang="ja-JP" b="1" dirty="0" smtClean="0">
                <a:solidFill>
                  <a:srgbClr val="0066FF"/>
                </a:solidFill>
              </a:rPr>
              <a:t/>
            </a:r>
            <a:br>
              <a:rPr lang="en-AU" altLang="ja-JP" b="1" dirty="0" smtClean="0">
                <a:solidFill>
                  <a:srgbClr val="0066FF"/>
                </a:solidFill>
              </a:rPr>
            </a:br>
            <a:r>
              <a:rPr lang="en-AU" altLang="ja-JP" b="1" dirty="0" smtClean="0">
                <a:solidFill>
                  <a:srgbClr val="0066FF"/>
                </a:solidFill>
              </a:rPr>
              <a:t>Japanese Food</a:t>
            </a:r>
            <a:endParaRPr kumimoji="1" lang="ja-JP" altLang="en-US" b="1" dirty="0">
              <a:solidFill>
                <a:srgbClr val="0066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419872" y="1844824"/>
            <a:ext cx="2160240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400" b="1" dirty="0" smtClean="0">
                <a:solidFill>
                  <a:srgbClr val="0066FF"/>
                </a:solidFill>
              </a:rPr>
              <a:t>Round 1</a:t>
            </a:r>
            <a:endParaRPr lang="en-AU" sz="4400" b="1" dirty="0">
              <a:solidFill>
                <a:srgbClr val="0066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0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6187" y="332656"/>
            <a:ext cx="8812498" cy="1066130"/>
          </a:xfrm>
        </p:spPr>
        <p:txBody>
          <a:bodyPr>
            <a:normAutofit fontScale="90000"/>
          </a:bodyPr>
          <a:lstStyle/>
          <a:p>
            <a:r>
              <a:rPr lang="en-US" altLang="ja-JP" sz="3600" b="1" dirty="0" smtClean="0">
                <a:solidFill>
                  <a:srgbClr val="0066FF"/>
                </a:solidFill>
              </a:rPr>
              <a:t>Q6. 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On February 3 (</a:t>
            </a:r>
            <a:r>
              <a:rPr lang="en-US" altLang="ja-JP" sz="3600" b="1" i="1" dirty="0" err="1" smtClean="0">
                <a:solidFill>
                  <a:srgbClr val="0066FF"/>
                </a:solidFill>
              </a:rPr>
              <a:t>Setsubun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) Japanese people eat one of these for each year of their life. Which food?</a:t>
            </a:r>
            <a:endParaRPr lang="en-AU" sz="3600" b="1" dirty="0">
              <a:solidFill>
                <a:srgbClr val="0066FF"/>
              </a:solidFill>
            </a:endParaRPr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467544" y="1700808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4788024" y="1700808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818078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" y="1831806"/>
            <a:ext cx="3911372" cy="205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251520" y="1513113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sp>
        <p:nvSpPr>
          <p:cNvPr id="22" name="角丸四角形 21"/>
          <p:cNvSpPr/>
          <p:nvPr/>
        </p:nvSpPr>
        <p:spPr>
          <a:xfrm rot="20141744">
            <a:off x="2191525" y="3263985"/>
            <a:ext cx="2639857" cy="497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えび　</a:t>
            </a:r>
            <a:r>
              <a:rPr lang="en-US" altLang="ja-JP" sz="3600" dirty="0" err="1" smtClean="0">
                <a:solidFill>
                  <a:schemeClr val="tx1"/>
                </a:solidFill>
              </a:rPr>
              <a:t>Ebi</a:t>
            </a:r>
            <a:endParaRPr lang="en-AU" sz="36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02" y="1754305"/>
            <a:ext cx="3901762" cy="20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角丸四角形 20"/>
          <p:cNvSpPr/>
          <p:nvPr/>
        </p:nvSpPr>
        <p:spPr>
          <a:xfrm rot="20141744">
            <a:off x="5797907" y="3054990"/>
            <a:ext cx="3293618" cy="57555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まきずし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Makizushi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644008" y="1665497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" y="4183114"/>
            <a:ext cx="3911372" cy="205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角丸四角形 22"/>
          <p:cNvSpPr/>
          <p:nvPr/>
        </p:nvSpPr>
        <p:spPr>
          <a:xfrm rot="20141744">
            <a:off x="1999889" y="5704773"/>
            <a:ext cx="3023127" cy="5443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32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</a:rPr>
              <a:t>ぎょうざ </a:t>
            </a:r>
            <a:r>
              <a:rPr lang="en-US" altLang="ja-JP" sz="3200" dirty="0" err="1" smtClean="0">
                <a:solidFill>
                  <a:schemeClr val="tx1"/>
                </a:solidFill>
              </a:rPr>
              <a:t>Gyouza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1520" y="3933056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809" y="4263614"/>
            <a:ext cx="2816225" cy="198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角丸四角形 23"/>
          <p:cNvSpPr/>
          <p:nvPr/>
        </p:nvSpPr>
        <p:spPr>
          <a:xfrm rot="20141744">
            <a:off x="6084394" y="5369074"/>
            <a:ext cx="2823118" cy="7129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</a:rPr>
              <a:t>ふく</a:t>
            </a:r>
            <a:r>
              <a:rPr lang="ja-JP" altLang="en-US" sz="2800" dirty="0" smtClean="0">
                <a:solidFill>
                  <a:schemeClr val="tx1"/>
                </a:solidFill>
              </a:rPr>
              <a:t>まめ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AU" altLang="ja-JP" sz="2800" dirty="0" err="1" smtClean="0">
                <a:solidFill>
                  <a:schemeClr val="tx1"/>
                </a:solidFill>
              </a:rPr>
              <a:t>Fukum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ame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4816812" y="4083656"/>
            <a:ext cx="4112310" cy="24416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3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180353" y="548680"/>
            <a:ext cx="45518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ja-JP" sz="4400" b="1" dirty="0" smtClean="0">
                <a:solidFill>
                  <a:srgbClr val="0066FF"/>
                </a:solidFill>
              </a:rPr>
              <a:t>Q7. What’s </a:t>
            </a:r>
            <a:r>
              <a:rPr lang="en-AU" altLang="ja-JP" sz="4400" b="1" dirty="0">
                <a:solidFill>
                  <a:srgbClr val="0066FF"/>
                </a:solidFill>
              </a:rPr>
              <a:t>inside?</a:t>
            </a:r>
            <a:endParaRPr lang="en-AU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936060" cy="44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1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1597432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/>
          </a:p>
          <a:p>
            <a:pPr marL="0" lvl="0" indent="0" algn="ctr">
              <a:buNone/>
            </a:pPr>
            <a:endParaRPr kumimoji="1" lang="ja-JP" altLang="en-US" dirty="0"/>
          </a:p>
        </p:txBody>
      </p:sp>
      <p:sp>
        <p:nvSpPr>
          <p:cNvPr id="10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4149080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040000" y="241176"/>
            <a:ext cx="5188801" cy="1143000"/>
          </a:xfrm>
        </p:spPr>
        <p:txBody>
          <a:bodyPr>
            <a:normAutofit/>
          </a:bodyPr>
          <a:lstStyle/>
          <a:p>
            <a:pPr algn="l"/>
            <a:r>
              <a:rPr lang="en-US" altLang="ja-JP" b="1" dirty="0" smtClean="0">
                <a:solidFill>
                  <a:srgbClr val="0066FF"/>
                </a:solidFill>
              </a:rPr>
              <a:t>  </a:t>
            </a:r>
            <a:r>
              <a:rPr lang="en-AU" altLang="ja-JP" b="1" dirty="0" smtClean="0">
                <a:solidFill>
                  <a:srgbClr val="0066FF"/>
                </a:solidFill>
              </a:rPr>
              <a:t>Q7. What’s </a:t>
            </a:r>
            <a:r>
              <a:rPr lang="en-AU" altLang="ja-JP" b="1" dirty="0" smtClean="0">
                <a:solidFill>
                  <a:srgbClr val="0066FF"/>
                </a:solidFill>
              </a:rPr>
              <a:t>inside?</a:t>
            </a:r>
            <a:endParaRPr lang="en-AU" b="1" dirty="0">
              <a:solidFill>
                <a:srgbClr val="0066FF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3" y="4202081"/>
            <a:ext cx="3911372" cy="205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角丸四角形 22"/>
          <p:cNvSpPr/>
          <p:nvPr/>
        </p:nvSpPr>
        <p:spPr>
          <a:xfrm rot="20141744">
            <a:off x="2181166" y="5606392"/>
            <a:ext cx="2639857" cy="497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えび　</a:t>
            </a:r>
            <a:r>
              <a:rPr lang="en-US" altLang="ja-JP" sz="3600" dirty="0" err="1" smtClean="0">
                <a:solidFill>
                  <a:schemeClr val="tx1"/>
                </a:solidFill>
              </a:rPr>
              <a:t>Ebi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1520" y="3933056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45" y="1673111"/>
            <a:ext cx="3821119" cy="204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角丸四角形 25"/>
          <p:cNvSpPr/>
          <p:nvPr/>
        </p:nvSpPr>
        <p:spPr>
          <a:xfrm rot="20141744">
            <a:off x="6285621" y="3014103"/>
            <a:ext cx="2639857" cy="497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いか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US" altLang="ja-JP" sz="3600" dirty="0" err="1">
                <a:solidFill>
                  <a:schemeClr val="tx1"/>
                </a:solidFill>
              </a:rPr>
              <a:t>Ika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634401" y="1569566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673111"/>
            <a:ext cx="3881573" cy="20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 24"/>
          <p:cNvSpPr/>
          <p:nvPr/>
        </p:nvSpPr>
        <p:spPr>
          <a:xfrm rot="20141744">
            <a:off x="2374640" y="3014104"/>
            <a:ext cx="2639857" cy="497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たこ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US" altLang="ja-JP" sz="3600" dirty="0" err="1">
                <a:solidFill>
                  <a:schemeClr val="tx1"/>
                </a:solidFill>
              </a:rPr>
              <a:t>Tako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200647" y="1384176"/>
            <a:ext cx="4305497" cy="247687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1520" y="1513113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24" y="4202081"/>
            <a:ext cx="3942011" cy="205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角丸四角形 26"/>
          <p:cNvSpPr/>
          <p:nvPr/>
        </p:nvSpPr>
        <p:spPr>
          <a:xfrm rot="20141744">
            <a:off x="6250025" y="5606391"/>
            <a:ext cx="2639857" cy="497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かき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US" altLang="ja-JP" sz="3600" dirty="0">
                <a:solidFill>
                  <a:schemeClr val="tx1"/>
                </a:solidFill>
              </a:rPr>
              <a:t>Kaki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25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1691680" y="5632472"/>
            <a:ext cx="4032448" cy="497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たこやき　</a:t>
            </a:r>
            <a:r>
              <a:rPr lang="en-US" altLang="ja-JP" sz="3600" dirty="0" err="1" smtClean="0">
                <a:solidFill>
                  <a:schemeClr val="tx1"/>
                </a:solidFill>
              </a:rPr>
              <a:t>Takoyaki</a:t>
            </a:r>
            <a:endParaRPr lang="en-AU" sz="36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8189"/>
            <a:ext cx="6143972" cy="447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29173"/>
            <a:ext cx="3881573" cy="20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2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1597432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/>
          </a:p>
          <a:p>
            <a:pPr marL="0" lvl="0" indent="0" algn="ctr">
              <a:buNone/>
            </a:pPr>
            <a:endParaRPr kumimoji="1" lang="ja-JP" altLang="en-US" dirty="0"/>
          </a:p>
        </p:txBody>
      </p:sp>
      <p:sp>
        <p:nvSpPr>
          <p:cNvPr id="10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4149080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  <p:sp>
        <p:nvSpPr>
          <p:cNvPr id="28" name="タイトル 5"/>
          <p:cNvSpPr txBox="1">
            <a:spLocks/>
          </p:cNvSpPr>
          <p:nvPr/>
        </p:nvSpPr>
        <p:spPr>
          <a:xfrm>
            <a:off x="261886" y="2411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0066FF"/>
                </a:solidFill>
              </a:rPr>
              <a:t>Q8</a:t>
            </a:r>
            <a:r>
              <a:rPr lang="en-AU" altLang="ja-JP" b="1" dirty="0" smtClean="0">
                <a:solidFill>
                  <a:srgbClr val="0066FF"/>
                </a:solidFill>
              </a:rPr>
              <a:t>. </a:t>
            </a:r>
            <a:r>
              <a:rPr lang="en-AU" altLang="ja-JP" b="1" dirty="0" smtClean="0">
                <a:solidFill>
                  <a:srgbClr val="0066FF"/>
                </a:solidFill>
              </a:rPr>
              <a:t>Where </a:t>
            </a:r>
            <a:r>
              <a:rPr lang="en-AU" altLang="ja-JP" b="1" dirty="0" smtClean="0">
                <a:solidFill>
                  <a:srgbClr val="0066FF"/>
                </a:solidFill>
              </a:rPr>
              <a:t>is </a:t>
            </a:r>
            <a:r>
              <a:rPr lang="en-AU" altLang="ja-JP" b="1" i="1" dirty="0" err="1" smtClean="0">
                <a:solidFill>
                  <a:srgbClr val="0066FF"/>
                </a:solidFill>
              </a:rPr>
              <a:t>takoyaki</a:t>
            </a:r>
            <a:r>
              <a:rPr lang="en-AU" altLang="ja-JP" b="1" dirty="0" smtClean="0">
                <a:solidFill>
                  <a:srgbClr val="0066FF"/>
                </a:solidFill>
              </a:rPr>
              <a:t> famous?</a:t>
            </a:r>
            <a:endParaRPr lang="en-AU" b="1" dirty="0">
              <a:solidFill>
                <a:srgbClr val="0066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5" y="1643062"/>
            <a:ext cx="3966593" cy="20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51" y="1603969"/>
            <a:ext cx="4001234" cy="22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円/楕円 28"/>
          <p:cNvSpPr/>
          <p:nvPr/>
        </p:nvSpPr>
        <p:spPr>
          <a:xfrm>
            <a:off x="4525164" y="1384176"/>
            <a:ext cx="4305497" cy="247687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1520" y="1340768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44008" y="1425550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6" y="4180447"/>
            <a:ext cx="3962396" cy="213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 24"/>
          <p:cNvSpPr/>
          <p:nvPr/>
        </p:nvSpPr>
        <p:spPr>
          <a:xfrm rot="20141744">
            <a:off x="2657333" y="3011282"/>
            <a:ext cx="2130356" cy="112243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とうきょう　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3600" dirty="0" smtClean="0">
                <a:solidFill>
                  <a:schemeClr val="tx1"/>
                </a:solidFill>
              </a:rPr>
              <a:t>Tokyo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 rot="20141744">
            <a:off x="2330303" y="5226232"/>
            <a:ext cx="2483254" cy="10727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ひろしま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US" altLang="ja-JP" sz="3600" dirty="0">
                <a:solidFill>
                  <a:schemeClr val="tx1"/>
                </a:solidFill>
              </a:rPr>
              <a:t>Hiroshima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1520" y="3933056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39" y="4187398"/>
            <a:ext cx="3940746" cy="216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角丸四角形 26"/>
          <p:cNvSpPr/>
          <p:nvPr/>
        </p:nvSpPr>
        <p:spPr>
          <a:xfrm rot="20141744">
            <a:off x="6958068" y="5258690"/>
            <a:ext cx="2126230" cy="115283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きょうと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US" altLang="ja-JP" sz="3600" dirty="0">
                <a:solidFill>
                  <a:schemeClr val="tx1"/>
                </a:solidFill>
              </a:rPr>
              <a:t>Kyoto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 rot="20141744">
            <a:off x="6731300" y="3056160"/>
            <a:ext cx="2288442" cy="109658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おおさか</a:t>
            </a:r>
            <a:r>
              <a:rPr lang="ja-JP" altLang="en-US" sz="3600" dirty="0" smtClean="0">
                <a:solidFill>
                  <a:schemeClr val="tx1"/>
                </a:solidFill>
              </a:rPr>
              <a:t>　</a:t>
            </a:r>
            <a:r>
              <a:rPr lang="en-US" altLang="ja-JP" sz="3600" dirty="0" smtClean="0">
                <a:solidFill>
                  <a:schemeClr val="tx1"/>
                </a:solidFill>
              </a:rPr>
              <a:t>Osaka</a:t>
            </a: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1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 animBg="1"/>
      <p:bldP spid="23" grpId="0" animBg="1"/>
      <p:bldP spid="27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rgbClr val="0066FF"/>
                </a:solidFill>
              </a:rPr>
              <a:t>Q8</a:t>
            </a:r>
            <a:r>
              <a:rPr lang="en-AU" altLang="ja-JP" b="1" dirty="0" smtClean="0">
                <a:solidFill>
                  <a:srgbClr val="0066FF"/>
                </a:solidFill>
              </a:rPr>
              <a:t>. </a:t>
            </a:r>
            <a:r>
              <a:rPr lang="en-AU" altLang="ja-JP" b="1" dirty="0" smtClean="0">
                <a:solidFill>
                  <a:srgbClr val="0066FF"/>
                </a:solidFill>
              </a:rPr>
              <a:t>Where </a:t>
            </a:r>
            <a:r>
              <a:rPr lang="en-AU" altLang="ja-JP" b="1" dirty="0">
                <a:solidFill>
                  <a:srgbClr val="0066FF"/>
                </a:solidFill>
              </a:rPr>
              <a:t>is </a:t>
            </a:r>
            <a:r>
              <a:rPr lang="en-AU" altLang="ja-JP" b="1" i="1" dirty="0" err="1">
                <a:solidFill>
                  <a:srgbClr val="0066FF"/>
                </a:solidFill>
              </a:rPr>
              <a:t>takoyaki</a:t>
            </a:r>
            <a:r>
              <a:rPr lang="en-AU" altLang="ja-JP" b="1" dirty="0">
                <a:solidFill>
                  <a:srgbClr val="0066FF"/>
                </a:solidFill>
              </a:rPr>
              <a:t> famous?</a:t>
            </a:r>
            <a:r>
              <a:rPr lang="en-AU" b="1" dirty="0">
                <a:solidFill>
                  <a:srgbClr val="0066FF"/>
                </a:solidFill>
              </a:rPr>
              <a:t/>
            </a:r>
            <a:br>
              <a:rPr lang="en-AU" b="1" dirty="0">
                <a:solidFill>
                  <a:srgbClr val="0066FF"/>
                </a:solidFill>
              </a:rPr>
            </a:br>
            <a:endParaRPr lang="en-AU" b="1" dirty="0">
              <a:solidFill>
                <a:srgbClr val="0066FF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76" y="1412776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5"/>
          <p:cNvSpPr/>
          <p:nvPr/>
        </p:nvSpPr>
        <p:spPr>
          <a:xfrm>
            <a:off x="5724128" y="4437112"/>
            <a:ext cx="288032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4796673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rgbClr val="FF0000"/>
                </a:solidFill>
              </a:rPr>
              <a:t>大阪名物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Osaka specialty</a:t>
            </a:r>
            <a:endParaRPr lang="en-AU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7911"/>
            <a:ext cx="4242960" cy="305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96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0066FF"/>
                </a:solidFill>
              </a:rPr>
              <a:t>Q</a:t>
            </a:r>
            <a:r>
              <a:rPr lang="en-AU" altLang="ja-JP" sz="3600" b="1" dirty="0" smtClean="0">
                <a:solidFill>
                  <a:srgbClr val="0066FF"/>
                </a:solidFill>
              </a:rPr>
              <a:t>1. What is this dish called?</a:t>
            </a:r>
            <a:endParaRPr kumimoji="1" lang="ja-JP" altLang="en-US" sz="3600" b="1" dirty="0">
              <a:solidFill>
                <a:srgbClr val="0066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9531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2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16141" y="254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solidFill>
                  <a:srgbClr val="0066FF"/>
                </a:solidFill>
              </a:rPr>
              <a:t>Q</a:t>
            </a:r>
            <a:r>
              <a:rPr lang="en-AU" altLang="ja-JP" sz="3600" b="1" dirty="0">
                <a:solidFill>
                  <a:srgbClr val="0066FF"/>
                </a:solidFill>
              </a:rPr>
              <a:t>1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. </a:t>
            </a:r>
            <a:r>
              <a:rPr lang="en-AU" altLang="ja-JP" sz="3600" b="1" dirty="0" smtClean="0">
                <a:solidFill>
                  <a:srgbClr val="0066FF"/>
                </a:solidFill>
              </a:rPr>
              <a:t>What is this dish called?</a:t>
            </a:r>
            <a:endParaRPr kumimoji="1" lang="ja-JP" altLang="en-US" b="1" dirty="0">
              <a:solidFill>
                <a:srgbClr val="0066FF"/>
              </a:solidFill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en-US" altLang="ja-JP" sz="3200" dirty="0" smtClean="0">
                <a:solidFill>
                  <a:prstClr val="black"/>
                </a:solidFill>
              </a:rPr>
              <a:t>SASHIMI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3200" dirty="0" smtClean="0">
                <a:solidFill>
                  <a:prstClr val="black"/>
                </a:solidFill>
              </a:rPr>
              <a:t>SUSHI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1597432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en-US" altLang="ja-JP" sz="3200" dirty="0" smtClean="0">
                <a:solidFill>
                  <a:prstClr val="black"/>
                </a:solidFill>
              </a:rPr>
              <a:t>SUKIYAKI</a:t>
            </a:r>
            <a:endParaRPr kumimoji="1" lang="ja-JP" altLang="en-US" dirty="0"/>
          </a:p>
        </p:txBody>
      </p:sp>
      <p:sp>
        <p:nvSpPr>
          <p:cNvPr id="10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4149080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>
                <a:solidFill>
                  <a:prstClr val="black"/>
                </a:solidFill>
              </a:rPr>
              <a:t> </a:t>
            </a:r>
            <a:r>
              <a:rPr lang="ja-JP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ja-JP" sz="3200" dirty="0" smtClean="0">
                <a:solidFill>
                  <a:prstClr val="black"/>
                </a:solidFill>
              </a:rPr>
              <a:t>TERIYAKI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42728" y="270892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/>
              <a:t>さしみ</a:t>
            </a:r>
            <a:endParaRPr lang="en-AU" sz="5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89559" y="270892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/>
              <a:t>すきやき</a:t>
            </a:r>
            <a:endParaRPr lang="en-AU" sz="5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63688" y="525040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 smtClean="0"/>
              <a:t>すし</a:t>
            </a:r>
            <a:endParaRPr lang="en-AU" sz="5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29478" y="5269675"/>
            <a:ext cx="276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 smtClean="0"/>
              <a:t>てりやき</a:t>
            </a:r>
            <a:endParaRPr lang="en-AU" sz="5400" b="1" dirty="0"/>
          </a:p>
        </p:txBody>
      </p:sp>
      <p:sp>
        <p:nvSpPr>
          <p:cNvPr id="3" name="円/楕円 2"/>
          <p:cNvSpPr/>
          <p:nvPr/>
        </p:nvSpPr>
        <p:spPr>
          <a:xfrm>
            <a:off x="1043608" y="1916832"/>
            <a:ext cx="2952328" cy="187220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520" y="1340768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44008" y="1425550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520" y="3933056"/>
            <a:ext cx="720080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9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465" y="20903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0066FF"/>
                </a:solidFill>
              </a:rPr>
              <a:t>Q2. 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Which 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one of these dishes is </a:t>
            </a:r>
            <a:r>
              <a:rPr lang="en-US" altLang="ja-JP" sz="3600" b="1" i="1" dirty="0" smtClean="0">
                <a:solidFill>
                  <a:srgbClr val="0066FF"/>
                </a:solidFill>
              </a:rPr>
              <a:t>sukiyaki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?</a:t>
            </a:r>
            <a:endParaRPr kumimoji="1" lang="ja-JP" altLang="en-US" sz="3600" b="1" dirty="0">
              <a:solidFill>
                <a:srgbClr val="0066FF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78802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13" name="コンテンツ プレースホルダー 4"/>
          <p:cNvSpPr txBox="1">
            <a:spLocks/>
          </p:cNvSpPr>
          <p:nvPr/>
        </p:nvSpPr>
        <p:spPr>
          <a:xfrm>
            <a:off x="562631" y="4136607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4709725" y="161450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ja-JP" altLang="en-US" dirty="0"/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01665" y="161450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ja-JP" alt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700807"/>
            <a:ext cx="3888432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角丸四角形 23"/>
          <p:cNvSpPr/>
          <p:nvPr/>
        </p:nvSpPr>
        <p:spPr>
          <a:xfrm rot="20141744">
            <a:off x="6109718" y="3011565"/>
            <a:ext cx="3018492" cy="6480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 smtClean="0">
                <a:solidFill>
                  <a:schemeClr val="tx1"/>
                </a:solidFill>
              </a:rPr>
              <a:t>Yakiniku</a:t>
            </a:r>
            <a:endParaRPr lang="en-AU" sz="4400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44008" y="1425550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8" y="1678060"/>
            <a:ext cx="3983774" cy="20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51520" y="1340768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2" y="4172395"/>
            <a:ext cx="3997127" cy="20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251520" y="3933056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sp>
        <p:nvSpPr>
          <p:cNvPr id="20" name="円/楕円 19"/>
          <p:cNvSpPr/>
          <p:nvPr/>
        </p:nvSpPr>
        <p:spPr>
          <a:xfrm>
            <a:off x="474226" y="3933056"/>
            <a:ext cx="4038600" cy="252028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3" y="4199795"/>
            <a:ext cx="3959002" cy="212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 24"/>
          <p:cNvSpPr/>
          <p:nvPr/>
        </p:nvSpPr>
        <p:spPr>
          <a:xfrm rot="20141744">
            <a:off x="6227790" y="5448847"/>
            <a:ext cx="3018492" cy="6480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 smtClean="0">
                <a:solidFill>
                  <a:schemeClr val="tx1"/>
                </a:solidFill>
              </a:rPr>
              <a:t>Yakisoba</a:t>
            </a:r>
            <a:endParaRPr lang="en-AU" sz="44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sp>
        <p:nvSpPr>
          <p:cNvPr id="17" name="角丸四角形 16"/>
          <p:cNvSpPr/>
          <p:nvPr/>
        </p:nvSpPr>
        <p:spPr>
          <a:xfrm rot="20141744">
            <a:off x="2032298" y="5540822"/>
            <a:ext cx="3018492" cy="6480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 smtClean="0">
                <a:solidFill>
                  <a:schemeClr val="tx1"/>
                </a:solidFill>
              </a:rPr>
              <a:t>Sukiyaki</a:t>
            </a:r>
            <a:endParaRPr lang="en-AU" sz="4400" dirty="0">
              <a:solidFill>
                <a:schemeClr val="tx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 rot="20141744">
            <a:off x="2032298" y="3134784"/>
            <a:ext cx="3018492" cy="6480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err="1" smtClean="0">
                <a:solidFill>
                  <a:schemeClr val="tx1"/>
                </a:solidFill>
              </a:rPr>
              <a:t>Okonomiyaki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7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25" grpId="0" animBg="1"/>
      <p:bldP spid="1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76456" cy="936104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0066FF"/>
                </a:solidFill>
              </a:rPr>
              <a:t>Q3.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 </a:t>
            </a:r>
            <a:r>
              <a:rPr lang="en-US" altLang="ja-JP" sz="3300" b="1" dirty="0" smtClean="0">
                <a:solidFill>
                  <a:srgbClr val="0066FF"/>
                </a:solidFill>
              </a:rPr>
              <a:t>What is this </a:t>
            </a:r>
            <a:r>
              <a:rPr lang="en-US" altLang="ja-JP" sz="3300" b="1" i="1" dirty="0" err="1" smtClean="0">
                <a:solidFill>
                  <a:srgbClr val="0066FF"/>
                </a:solidFill>
              </a:rPr>
              <a:t>okonomiyaki</a:t>
            </a:r>
            <a:r>
              <a:rPr lang="en-US" altLang="ja-JP" sz="3300" b="1" i="1" dirty="0" smtClean="0">
                <a:solidFill>
                  <a:srgbClr val="0066FF"/>
                </a:solidFill>
              </a:rPr>
              <a:t> </a:t>
            </a:r>
            <a:r>
              <a:rPr lang="en-US" altLang="ja-JP" sz="3300" b="1" dirty="0" smtClean="0">
                <a:solidFill>
                  <a:srgbClr val="0066FF"/>
                </a:solidFill>
              </a:rPr>
              <a:t>garnish made of?</a:t>
            </a:r>
            <a:endParaRPr kumimoji="1" lang="ja-JP" altLang="en-US" sz="3300" b="1" dirty="0">
              <a:solidFill>
                <a:srgbClr val="0066FF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572000" y="1628800"/>
            <a:ext cx="3024336" cy="223224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33055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8" y="1556792"/>
            <a:ext cx="8201723" cy="40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271721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円/楕円 3"/>
          <p:cNvSpPr/>
          <p:nvPr/>
        </p:nvSpPr>
        <p:spPr>
          <a:xfrm>
            <a:off x="3112753" y="1700808"/>
            <a:ext cx="4248472" cy="288032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0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r>
              <a:rPr lang="en-US" altLang="ja-JP" sz="3200" dirty="0" err="1">
                <a:solidFill>
                  <a:prstClr val="black"/>
                </a:solidFill>
              </a:rPr>
              <a:t>j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agaimo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kome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1597432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en-US" altLang="ja-JP" sz="3200" dirty="0" err="1" smtClean="0">
                <a:solidFill>
                  <a:prstClr val="black"/>
                </a:solidFill>
              </a:rPr>
              <a:t>niku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kumimoji="1" lang="ja-JP" altLang="en-US" dirty="0"/>
          </a:p>
        </p:txBody>
      </p:sp>
      <p:sp>
        <p:nvSpPr>
          <p:cNvPr id="10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4149080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>
                <a:solidFill>
                  <a:prstClr val="black"/>
                </a:solidFill>
              </a:rPr>
              <a:t>　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sakana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72816" y="2708920"/>
            <a:ext cx="363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/>
              <a:t>じゃがいも</a:t>
            </a:r>
            <a:endParaRPr lang="en-AU" sz="5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28182" y="2736424"/>
            <a:ext cx="1846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 err="1" smtClean="0"/>
              <a:t>にく</a:t>
            </a:r>
            <a:endParaRPr lang="en-AU" sz="5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63688" y="525040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 smtClean="0"/>
              <a:t>こめ</a:t>
            </a:r>
            <a:endParaRPr lang="en-AU" sz="5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70664" y="5269675"/>
            <a:ext cx="276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 smtClean="0"/>
              <a:t>さかな</a:t>
            </a:r>
            <a:endParaRPr lang="en-AU" sz="5400" b="1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0" y="1718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solidFill>
                  <a:srgbClr val="0066FF"/>
                </a:solidFill>
              </a:rPr>
              <a:t>Q3. </a:t>
            </a:r>
            <a:r>
              <a:rPr lang="en-US" altLang="ja-JP" sz="4000" b="1" dirty="0" smtClean="0">
                <a:solidFill>
                  <a:srgbClr val="0066FF"/>
                </a:solidFill>
              </a:rPr>
              <a:t>What </a:t>
            </a:r>
            <a:r>
              <a:rPr lang="en-US" altLang="ja-JP" sz="4000" b="1" dirty="0" smtClean="0">
                <a:solidFill>
                  <a:srgbClr val="0066FF"/>
                </a:solidFill>
              </a:rPr>
              <a:t>is </a:t>
            </a:r>
            <a:r>
              <a:rPr lang="en-US" altLang="ja-JP" sz="4000" b="1" dirty="0">
                <a:solidFill>
                  <a:srgbClr val="0066FF"/>
                </a:solidFill>
              </a:rPr>
              <a:t>this </a:t>
            </a:r>
            <a:r>
              <a:rPr lang="en-US" altLang="ja-JP" sz="4000" b="1" i="1" dirty="0">
                <a:solidFill>
                  <a:srgbClr val="0066FF"/>
                </a:solidFill>
              </a:rPr>
              <a:t>okonomiyaki </a:t>
            </a:r>
            <a:r>
              <a:rPr lang="en-US" altLang="ja-JP" sz="4000" b="1" dirty="0">
                <a:solidFill>
                  <a:srgbClr val="0066FF"/>
                </a:solidFill>
              </a:rPr>
              <a:t>garnish made of</a:t>
            </a:r>
            <a:r>
              <a:rPr lang="en-US" altLang="ja-JP" sz="4000" b="1" dirty="0" smtClean="0">
                <a:solidFill>
                  <a:srgbClr val="0066FF"/>
                </a:solidFill>
              </a:rPr>
              <a:t>?</a:t>
            </a:r>
            <a:endParaRPr lang="en-AU" sz="4000" b="1" dirty="0">
              <a:solidFill>
                <a:srgbClr val="0066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520" y="1340768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4008" y="1425550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1520" y="3933056"/>
            <a:ext cx="720080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99" y="1665147"/>
            <a:ext cx="1211637" cy="82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70" y="1665147"/>
            <a:ext cx="1396415" cy="86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4" y="4221088"/>
            <a:ext cx="994917" cy="89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61" y="4203515"/>
            <a:ext cx="1775934" cy="7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円/楕円 2"/>
          <p:cNvSpPr/>
          <p:nvPr/>
        </p:nvSpPr>
        <p:spPr>
          <a:xfrm>
            <a:off x="5364027" y="4340648"/>
            <a:ext cx="3168411" cy="187220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93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b="1" dirty="0" smtClean="0">
                <a:solidFill>
                  <a:prstClr val="black"/>
                </a:solidFill>
              </a:rPr>
              <a:t>　すしバーガー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やきそばバーガー</a:t>
            </a:r>
            <a:endParaRPr lang="en-US" altLang="ja-JP" sz="3200" b="1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16016" y="1630066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/>
          </a:p>
          <a:p>
            <a:pPr marL="0" lvl="0" indent="0" algn="ctr">
              <a:buNone/>
            </a:pPr>
            <a:endParaRPr kumimoji="1" lang="ja-JP" altLang="en-US" dirty="0"/>
          </a:p>
        </p:txBody>
      </p:sp>
      <p:sp>
        <p:nvSpPr>
          <p:cNvPr id="10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4149080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>
                <a:solidFill>
                  <a:prstClr val="black"/>
                </a:solidFill>
              </a:rPr>
              <a:t>　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すきやきバーガー</a:t>
            </a:r>
            <a:endParaRPr kumimoji="1" lang="ja-JP" altLang="en-US" b="1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39294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altLang="ja-JP" b="1" dirty="0" smtClean="0">
                <a:solidFill>
                  <a:srgbClr val="0066FF"/>
                </a:solidFill>
              </a:rPr>
              <a:t>Q4. </a:t>
            </a:r>
            <a:r>
              <a:rPr lang="en-US" altLang="ja-JP" b="1" dirty="0" smtClean="0">
                <a:solidFill>
                  <a:srgbClr val="0066FF"/>
                </a:solidFill>
              </a:rPr>
              <a:t>Which </a:t>
            </a:r>
            <a:r>
              <a:rPr lang="en-US" altLang="ja-JP" b="1" dirty="0">
                <a:solidFill>
                  <a:srgbClr val="0066FF"/>
                </a:solidFill>
              </a:rPr>
              <a:t>of these can you find at McDonalds in Japan?</a:t>
            </a:r>
            <a:endParaRPr lang="en-AU" b="1" dirty="0">
              <a:solidFill>
                <a:srgbClr val="0066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4798" y="1787045"/>
            <a:ext cx="2407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SUSHI BURGER</a:t>
            </a:r>
          </a:p>
          <a:p>
            <a:endParaRPr lang="en-AU" sz="28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08104" y="1770379"/>
            <a:ext cx="3123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TERIYAKI BURGER</a:t>
            </a:r>
          </a:p>
          <a:p>
            <a:endParaRPr lang="en-AU" sz="2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91702" y="4368274"/>
            <a:ext cx="316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YAKISOBA BURGER</a:t>
            </a:r>
            <a:endParaRPr lang="en-AU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82991" y="2241738"/>
            <a:ext cx="426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　</a:t>
            </a:r>
            <a:r>
              <a:rPr lang="ja-JP" altLang="en-US" sz="3200" b="1" dirty="0" smtClean="0"/>
              <a:t>てりやきバーガー</a:t>
            </a:r>
            <a:endParaRPr lang="en-AU" sz="3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81256" y="4289394"/>
            <a:ext cx="3150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SUKIYAKI BURGER</a:t>
            </a:r>
          </a:p>
          <a:p>
            <a:endParaRPr lang="en-AU" sz="2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1520" y="1340768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44008" y="1425550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1520" y="3933056"/>
            <a:ext cx="720080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16" y="5267934"/>
            <a:ext cx="1625796" cy="87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53" y="5388347"/>
            <a:ext cx="1433325" cy="7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943" y="2724486"/>
            <a:ext cx="946590" cy="96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05" y="2847096"/>
            <a:ext cx="1285545" cy="83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円/楕円 2"/>
          <p:cNvSpPr/>
          <p:nvPr/>
        </p:nvSpPr>
        <p:spPr>
          <a:xfrm>
            <a:off x="4524289" y="1425550"/>
            <a:ext cx="4314328" cy="230425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54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altLang="ja-JP" sz="3600" b="1" dirty="0" smtClean="0">
                <a:solidFill>
                  <a:srgbClr val="0066FF"/>
                </a:solidFill>
              </a:rPr>
              <a:t>Q4. 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Which </a:t>
            </a:r>
            <a:r>
              <a:rPr lang="en-US" altLang="ja-JP" sz="3600" b="1" dirty="0">
                <a:solidFill>
                  <a:srgbClr val="0066FF"/>
                </a:solidFill>
              </a:rPr>
              <a:t>of these can you </a:t>
            </a:r>
            <a:r>
              <a:rPr lang="en-US" altLang="ja-JP" sz="3600" b="1" dirty="0" smtClean="0">
                <a:solidFill>
                  <a:srgbClr val="0066FF"/>
                </a:solidFill>
              </a:rPr>
              <a:t>find at McDonalds </a:t>
            </a:r>
            <a:r>
              <a:rPr lang="en-US" altLang="ja-JP" sz="3600" b="1" dirty="0">
                <a:solidFill>
                  <a:srgbClr val="0066FF"/>
                </a:solidFill>
              </a:rPr>
              <a:t>in Japan?</a:t>
            </a:r>
            <a:endParaRPr kumimoji="1" lang="ja-JP" altLang="en-US" sz="3600" b="1" dirty="0">
              <a:solidFill>
                <a:srgbClr val="0066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39464"/>
            <a:ext cx="4087865" cy="275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30504"/>
            <a:ext cx="4104456" cy="33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角丸四角形 8"/>
          <p:cNvSpPr/>
          <p:nvPr/>
        </p:nvSpPr>
        <p:spPr>
          <a:xfrm rot="20141744">
            <a:off x="3482843" y="2706468"/>
            <a:ext cx="4838509" cy="6480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</a:rPr>
              <a:t>てり</a:t>
            </a:r>
            <a:r>
              <a:rPr lang="ja-JP" altLang="en-US" sz="4400" dirty="0" smtClean="0">
                <a:solidFill>
                  <a:schemeClr val="tx1"/>
                </a:solidFill>
              </a:rPr>
              <a:t>やきバーガー</a:t>
            </a:r>
            <a:endParaRPr lang="en-AU" sz="4400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3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lvl="0" indent="0" algn="ctr">
              <a:buNone/>
            </a:pPr>
            <a:endParaRPr lang="en-US" altLang="ja-JP" sz="32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39552" y="4149080"/>
            <a:ext cx="4038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67544" y="4149080"/>
            <a:ext cx="4038600" cy="21888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32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88024" y="1597432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/>
          </a:p>
          <a:p>
            <a:pPr marL="0" lvl="0" indent="0" algn="ctr">
              <a:buNone/>
            </a:pPr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altLang="ja-JP" b="1" dirty="0" smtClean="0">
                <a:solidFill>
                  <a:srgbClr val="0066FF"/>
                </a:solidFill>
              </a:rPr>
              <a:t>Q5. Which </a:t>
            </a:r>
            <a:r>
              <a:rPr lang="en-AU" altLang="ja-JP" b="1" dirty="0" smtClean="0">
                <a:solidFill>
                  <a:srgbClr val="0066FF"/>
                </a:solidFill>
              </a:rPr>
              <a:t>of these foods or drinks originated in Japan?</a:t>
            </a:r>
            <a:endParaRPr lang="en-AU" b="1" dirty="0">
              <a:solidFill>
                <a:srgbClr val="0066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744416" cy="194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75178"/>
            <a:ext cx="1577314" cy="167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00" y="1975178"/>
            <a:ext cx="2135913" cy="150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11536"/>
            <a:ext cx="3071509" cy="201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51520" y="3933056"/>
            <a:ext cx="720080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 smtClean="0"/>
              <a:t>う</a:t>
            </a:r>
            <a:endParaRPr kumimoji="1" lang="ja-JP" altLang="en-US" sz="54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7" y="4911173"/>
            <a:ext cx="2088232" cy="137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87" y="4255568"/>
            <a:ext cx="1271117" cy="19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97" y="4836981"/>
            <a:ext cx="2190419" cy="143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773040" y="4155749"/>
            <a:ext cx="4038600" cy="2188840"/>
          </a:xfrm>
          <a:ln w="381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/>
          </a:p>
          <a:p>
            <a:pPr marL="0" lvl="0" indent="0" algn="ctr">
              <a:buNone/>
            </a:pP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44008" y="3913651"/>
            <a:ext cx="81277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え</a:t>
            </a:r>
            <a:endParaRPr kumimoji="1" lang="ja-JP" altLang="en-US" sz="5400" dirty="0"/>
          </a:p>
        </p:txBody>
      </p:sp>
      <p:sp>
        <p:nvSpPr>
          <p:cNvPr id="3" name="円/楕円 2"/>
          <p:cNvSpPr/>
          <p:nvPr/>
        </p:nvSpPr>
        <p:spPr>
          <a:xfrm>
            <a:off x="4644007" y="3867716"/>
            <a:ext cx="4176465" cy="258561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55976" y="1362253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い</a:t>
            </a:r>
            <a:endParaRPr kumimoji="1" lang="ja-JP" altLang="en-US" sz="5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520" y="1340768"/>
            <a:ext cx="864096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あ</a:t>
            </a:r>
            <a:endParaRPr kumimoji="1" lang="ja-JP" altLang="en-US" sz="5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AU" altLang="ja-JP" smtClean="0"/>
              <a:t>Copyright(c)The Japan Foundation, Sydney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2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368</Words>
  <Application>Microsoft Office PowerPoint</Application>
  <PresentationFormat>On-screen Show (4:3)</PresentationFormat>
  <Paragraphs>133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​​テーマ</vt:lpstr>
      <vt:lpstr>日本のたべもの Japanese Food</vt:lpstr>
      <vt:lpstr>Q1. What is this dish called?</vt:lpstr>
      <vt:lpstr>Q1. What is this dish called?</vt:lpstr>
      <vt:lpstr>Q2. Which one of these dishes is sukiyaki?</vt:lpstr>
      <vt:lpstr>Q3. What is this okonomiyaki garnish made of?</vt:lpstr>
      <vt:lpstr>Q3. What is this okonomiyaki garnish made of?</vt:lpstr>
      <vt:lpstr>Q4. Which of these can you find at McDonalds in Japan?</vt:lpstr>
      <vt:lpstr>Q4. Which of these can you find at McDonalds in Japan?</vt:lpstr>
      <vt:lpstr>Q5. Which of these foods or drinks originated in Japan?</vt:lpstr>
      <vt:lpstr>Q6. On February 3 (Setsubun) Japanese people eat one of these for each year of their life. Which food?</vt:lpstr>
      <vt:lpstr>PowerPoint Presentation</vt:lpstr>
      <vt:lpstr>  Q7. What’s inside?</vt:lpstr>
      <vt:lpstr>PowerPoint Presentation</vt:lpstr>
      <vt:lpstr>PowerPoint Presentation</vt:lpstr>
      <vt:lpstr>Q8. Where is takoyaki famous?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</dc:title>
  <dc:creator>Tomoko Senba</dc:creator>
  <cp:lastModifiedBy>Hana Thomson</cp:lastModifiedBy>
  <cp:revision>110</cp:revision>
  <dcterms:created xsi:type="dcterms:W3CDTF">2015-02-23T08:12:04Z</dcterms:created>
  <dcterms:modified xsi:type="dcterms:W3CDTF">2016-04-13T00:07:22Z</dcterms:modified>
</cp:coreProperties>
</file>