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6" r:id="rId2"/>
    <p:sldId id="261" r:id="rId3"/>
    <p:sldId id="262" r:id="rId4"/>
    <p:sldId id="273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2" r:id="rId16"/>
    <p:sldId id="258" r:id="rId17"/>
    <p:sldId id="256" r:id="rId18"/>
    <p:sldId id="259" r:id="rId19"/>
    <p:sldId id="275" r:id="rId20"/>
    <p:sldId id="257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5A9"/>
    <a:srgbClr val="FAE6F7"/>
    <a:srgbClr val="8D42C6"/>
    <a:srgbClr val="AA72D4"/>
    <a:srgbClr val="7316D0"/>
    <a:srgbClr val="F0B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74000" autoAdjust="0"/>
  </p:normalViewPr>
  <p:slideViewPr>
    <p:cSldViewPr snapToGrid="0">
      <p:cViewPr varScale="1">
        <p:scale>
          <a:sx n="63" d="100"/>
          <a:sy n="63" d="100"/>
        </p:scale>
        <p:origin x="6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E3290-8B2E-E942-A26E-21D518CD528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EB6C8-3E0E-844A-9302-822A8AE0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2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65BAF-5302-44A8-945E-7BC561419D3B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EB73D-25DB-4C6D-BEFE-37E5C860E9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6044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B73D-25DB-4C6D-BEFE-37E5C860E9A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07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(Most of activity</a:t>
            </a:r>
            <a:r>
              <a:rPr lang="en-US" baseline="0" dirty="0">
                <a:solidFill>
                  <a:srgbClr val="FF0000"/>
                </a:solidFill>
              </a:rPr>
              <a:t> is the team match, so please encourage your teammates!)</a:t>
            </a:r>
          </a:p>
          <a:p>
            <a:r>
              <a:rPr lang="en-US" baseline="0" dirty="0"/>
              <a:t>This is a team competition, so  please cheer for your team</a:t>
            </a:r>
            <a:r>
              <a:rPr lang="en-US" altLang="ja-JP" baseline="0" dirty="0"/>
              <a:t>mates</a:t>
            </a:r>
            <a:r>
              <a:rPr lang="en-US" baseline="0" dirty="0"/>
              <a:t>!</a:t>
            </a:r>
            <a:endParaRPr lang="en-AU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C55B-46BE-460D-B4C8-5E60548D3E8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132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B73D-25DB-4C6D-BEFE-37E5C860E9A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0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B73D-25DB-4C6D-BEFE-37E5C860E9A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655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B73D-25DB-4C6D-BEFE-37E5C860E9A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89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B73D-25DB-4C6D-BEFE-37E5C860E9A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49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B73D-25DB-4C6D-BEFE-37E5C860E9A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509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3FC0-2B12-7740-9D03-ABA6972748A0}" type="datetime1">
              <a:rPr lang="en-AU" smtClean="0"/>
              <a:t>28/07/2021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064-BF52-496D-9F6D-C097A87DD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021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4ADE-7C6E-2344-83D1-3198086C18E1}" type="datetime1">
              <a:rPr lang="en-AU" smtClean="0"/>
              <a:t>28/07/2021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064-BF52-496D-9F6D-C097A87DD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083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7DB2-EF64-8842-8F4A-C7E868843AF5}" type="datetime1">
              <a:rPr lang="en-AU" smtClean="0"/>
              <a:t>28/07/2021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064-BF52-496D-9F6D-C097A87DD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727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AEA1-22B9-7141-AA9B-48C652E67D6C}" type="datetime1">
              <a:rPr lang="en-AU" smtClean="0"/>
              <a:t>28/07/2021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064-BF52-496D-9F6D-C097A87DD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94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4C3A-815F-4042-B885-43E36F7E61D9}" type="datetime1">
              <a:rPr lang="en-AU" smtClean="0"/>
              <a:t>28/07/2021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064-BF52-496D-9F6D-C097A87DD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7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C1CA-4A53-A140-86C6-D62F1096F1E1}" type="datetime1">
              <a:rPr lang="en-AU" smtClean="0"/>
              <a:t>28/07/2021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064-BF52-496D-9F6D-C097A87DD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49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CA0F-40AC-AD42-ACDE-A13906470A40}" type="datetime1">
              <a:rPr lang="en-AU" smtClean="0"/>
              <a:t>28/07/2021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064-BF52-496D-9F6D-C097A87DD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93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0F2B-86CC-9D43-94E9-74B4976ACC3E}" type="datetime1">
              <a:rPr lang="en-AU" smtClean="0"/>
              <a:t>28/07/2021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064-BF52-496D-9F6D-C097A87DD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57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576C-62D0-BB41-8138-CD7379C44935}" type="datetime1">
              <a:rPr lang="en-AU" smtClean="0"/>
              <a:t>28/07/2021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064-BF52-496D-9F6D-C097A87DD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37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A11D-8DC2-F447-AF24-6DCB971097C4}" type="datetime1">
              <a:rPr lang="en-AU" smtClean="0"/>
              <a:t>28/07/2021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064-BF52-496D-9F6D-C097A87DD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85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EDC5-6020-F94E-AE7F-7BC3336CCEF2}" type="datetime1">
              <a:rPr lang="en-AU" smtClean="0"/>
              <a:t>28/07/2021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064-BF52-496D-9F6D-C097A87DD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484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9EA53-85D5-EF4B-98E3-75E4777A154C}" type="datetime1">
              <a:rPr lang="en-AU" smtClean="0"/>
              <a:t>28/07/2021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© The Japan Foundation, Sydney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B064-BF52-496D-9F6D-C097A87DD8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6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6586"/>
            <a:ext cx="9144000" cy="153858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idea </a:t>
            </a:r>
            <a:r>
              <a:rPr lang="en-US" dirty="0" smtClean="0"/>
              <a:t>1 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Role play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`</a:t>
            </a:r>
          </a:p>
        </p:txBody>
      </p:sp>
      <p:pic>
        <p:nvPicPr>
          <p:cNvPr id="5" name="Picture 4" descr="computer_gi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66" y="3430643"/>
            <a:ext cx="2627267" cy="2555017"/>
          </a:xfrm>
          <a:prstGeom prst="rect">
            <a:avLst/>
          </a:prstGeom>
        </p:spPr>
      </p:pic>
      <p:pic>
        <p:nvPicPr>
          <p:cNvPr id="6" name="Picture 5" descr="computer_mail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2" t="-327"/>
          <a:stretch/>
        </p:blipFill>
        <p:spPr>
          <a:xfrm>
            <a:off x="6983441" y="3430643"/>
            <a:ext cx="2124763" cy="2480235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4038600" y="62815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2738529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ちぇりー</a:t>
            </a:r>
            <a:r>
              <a:rPr lang="en-AU" altLang="ja-JP" dirty="0"/>
              <a:t>(</a:t>
            </a:r>
            <a:r>
              <a:rPr lang="ja-JP" altLang="en-US" dirty="0"/>
              <a:t>さくらんぼ）</a:t>
            </a:r>
            <a:r>
              <a:rPr lang="en-AU" altLang="ja-JP" dirty="0"/>
              <a:t/>
            </a:r>
            <a:br>
              <a:rPr lang="en-AU" altLang="ja-JP" dirty="0"/>
            </a:br>
            <a:r>
              <a:rPr lang="en-US" altLang="ja-JP" dirty="0" err="1"/>
              <a:t>cherii</a:t>
            </a: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958181"/>
            <a:ext cx="3181350" cy="3810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31801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err="1"/>
              <a:t>らずべり</a:t>
            </a:r>
            <a:r>
              <a:rPr lang="ja-JP" altLang="en-US" dirty="0"/>
              <a:t>ー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/>
              <a:t>razuberii</a:t>
            </a: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39145"/>
            <a:ext cx="3810000" cy="36480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28443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りんご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ringo</a:t>
            </a: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58181"/>
            <a:ext cx="3810000" cy="3810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18187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err="1"/>
              <a:t>もも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/>
              <a:t>momo</a:t>
            </a: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82006"/>
            <a:ext cx="3810000" cy="35623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3263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1734" y="605758"/>
            <a:ext cx="1092868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かいてください。</a:t>
            </a:r>
            <a:endParaRPr lang="en-US" sz="4400" dirty="0"/>
          </a:p>
          <a:p>
            <a:endParaRPr lang="en-US" sz="2000" dirty="0"/>
          </a:p>
          <a:p>
            <a:r>
              <a:rPr lang="en-US" sz="4000" dirty="0"/>
              <a:t>Write down all the words you </a:t>
            </a:r>
            <a:r>
              <a:rPr lang="en-US" sz="4000" dirty="0" smtClean="0"/>
              <a:t>remember </a:t>
            </a:r>
            <a:r>
              <a:rPr lang="en-US" sz="4000" dirty="0"/>
              <a:t>in your exercise book. If you want to challenge yourself, write them in Hiragana.</a:t>
            </a:r>
            <a:endParaRPr lang="en-AU" sz="4000" dirty="0"/>
          </a:p>
        </p:txBody>
      </p:sp>
      <p:sp>
        <p:nvSpPr>
          <p:cNvPr id="5" name="Down Arrow 4"/>
          <p:cNvSpPr/>
          <p:nvPr/>
        </p:nvSpPr>
        <p:spPr>
          <a:xfrm>
            <a:off x="5037219" y="5122966"/>
            <a:ext cx="2177716" cy="122722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239252" y="4090739"/>
            <a:ext cx="9456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/>
              <a:t>Let’s check the answer with </a:t>
            </a:r>
            <a:r>
              <a:rPr lang="ja-JP" altLang="en-US" sz="4400" dirty="0"/>
              <a:t>せんせい</a:t>
            </a:r>
            <a:endParaRPr lang="en-AU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3551710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06" y="5168139"/>
            <a:ext cx="1574790" cy="15078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5137731"/>
            <a:ext cx="1479521" cy="147952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9" y="5203687"/>
            <a:ext cx="1536645" cy="143676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2629585"/>
            <a:ext cx="1662973" cy="18125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30" y="210778"/>
            <a:ext cx="1750463" cy="180460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74" y="2771146"/>
            <a:ext cx="1590965" cy="159096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62" y="410819"/>
            <a:ext cx="1584176" cy="139803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16632"/>
            <a:ext cx="1746194" cy="18002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61" y="2629584"/>
            <a:ext cx="1446659" cy="17325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25833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1080" y="1628719"/>
            <a:ext cx="8562415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Practice how to offer food to a Japanese person.  </a:t>
            </a:r>
          </a:p>
          <a:p>
            <a:r>
              <a:rPr lang="en-US" sz="4400" dirty="0"/>
              <a:t>Let’s read a model conversation together</a:t>
            </a:r>
          </a:p>
          <a:p>
            <a:pPr algn="ctr">
              <a:lnSpc>
                <a:spcPct val="150000"/>
              </a:lnSpc>
            </a:pPr>
            <a:r>
              <a:rPr lang="ja-JP" altLang="en-US" sz="4400" dirty="0"/>
              <a:t>では、いっしょによみましょう</a:t>
            </a:r>
            <a:r>
              <a:rPr lang="en-US" sz="4400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1"/>
            <a:ext cx="12192000" cy="577516"/>
          </a:xfrm>
          <a:prstGeom prst="roundRect">
            <a:avLst/>
          </a:prstGeom>
          <a:solidFill>
            <a:srgbClr val="8D42C6"/>
          </a:solidFill>
          <a:ln>
            <a:solidFill>
              <a:srgbClr val="FA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Conversation practice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273520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592108" y="726594"/>
            <a:ext cx="5214025" cy="1453720"/>
          </a:xfrm>
          <a:prstGeom prst="wedgeRoundRectCallout">
            <a:avLst>
              <a:gd name="adj1" fmla="val 11257"/>
              <a:gd name="adj2" fmla="val 72229"/>
              <a:gd name="adj3" fmla="val 16667"/>
            </a:avLst>
          </a:prstGeom>
          <a:solidFill>
            <a:srgbClr val="FAE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はい、すきです。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92108" y="2870041"/>
            <a:ext cx="5214025" cy="1455312"/>
          </a:xfrm>
          <a:prstGeom prst="wedgeRoundRectCallout">
            <a:avLst>
              <a:gd name="adj1" fmla="val 11257"/>
              <a:gd name="adj2" fmla="val 72229"/>
              <a:gd name="adj3" fmla="val 16667"/>
            </a:avLst>
          </a:prstGeom>
          <a:solidFill>
            <a:srgbClr val="FAE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</a:rPr>
              <a:t>もも</a:t>
            </a:r>
            <a:r>
              <a:rPr lang="ja-JP" altLang="en-US" sz="3200" dirty="0">
                <a:solidFill>
                  <a:schemeClr val="tx1"/>
                </a:solidFill>
              </a:rPr>
              <a:t>は、あんまり</a:t>
            </a:r>
            <a:r>
              <a:rPr lang="en-US" altLang="ja-JP" sz="3200" dirty="0">
                <a:solidFill>
                  <a:schemeClr val="tx1"/>
                </a:solidFill>
              </a:rPr>
              <a:t>…..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592107" y="5015080"/>
            <a:ext cx="5214025" cy="1342417"/>
          </a:xfrm>
          <a:prstGeom prst="wedgeRoundRectCallout">
            <a:avLst>
              <a:gd name="adj1" fmla="val 11257"/>
              <a:gd name="adj2" fmla="val 72229"/>
              <a:gd name="adj3" fmla="val 16667"/>
            </a:avLst>
          </a:prstGeom>
          <a:solidFill>
            <a:srgbClr val="FAE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いただきます</a:t>
            </a:r>
            <a:r>
              <a:rPr lang="en-US" altLang="ja-JP" sz="3200" dirty="0">
                <a:solidFill>
                  <a:schemeClr val="tx1"/>
                </a:solidFill>
              </a:rPr>
              <a:t>!</a:t>
            </a:r>
            <a:r>
              <a:rPr lang="ja-JP" altLang="en-US" sz="3200" dirty="0"/>
              <a:t>、</a:t>
            </a:r>
            <a:endParaRPr lang="en-AU" sz="3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29116" y="4752598"/>
            <a:ext cx="5566357" cy="1397539"/>
          </a:xfrm>
          <a:prstGeom prst="wedgeRoundRectCallout">
            <a:avLst>
              <a:gd name="adj1" fmla="val -4788"/>
              <a:gd name="adj2" fmla="val 678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じゃ </a:t>
            </a:r>
            <a:r>
              <a:rPr lang="ja-JP" altLang="en-US" sz="3200" dirty="0">
                <a:solidFill>
                  <a:srgbClr val="FF0000"/>
                </a:solidFill>
              </a:rPr>
              <a:t>りんご</a:t>
            </a:r>
            <a:r>
              <a:rPr lang="ja-JP" altLang="en-US" sz="3200" dirty="0">
                <a:solidFill>
                  <a:schemeClr val="tx1"/>
                </a:solidFill>
              </a:rPr>
              <a:t>をどうぞ</a:t>
            </a:r>
            <a:endParaRPr lang="en-AU" sz="32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9117" y="755523"/>
            <a:ext cx="5566357" cy="1424791"/>
            <a:chOff x="329117" y="397042"/>
            <a:chExt cx="5214025" cy="1424791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329117" y="397042"/>
              <a:ext cx="5214025" cy="1424791"/>
            </a:xfrm>
            <a:prstGeom prst="wedgeRoundRectCallout">
              <a:avLst>
                <a:gd name="adj1" fmla="val -4788"/>
                <a:gd name="adj2" fmla="val 6783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dirty="0">
                  <a:solidFill>
                    <a:srgbClr val="FF0000"/>
                  </a:solidFill>
                </a:rPr>
                <a:t>りんご</a:t>
              </a:r>
              <a:r>
                <a:rPr lang="ja-JP" altLang="en-US" sz="3200" dirty="0">
                  <a:solidFill>
                    <a:schemeClr val="tx1"/>
                  </a:solidFill>
                </a:rPr>
                <a:t>がすきですか？</a:t>
              </a:r>
              <a:endParaRPr lang="en-AU" sz="3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図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17" y="726594"/>
              <a:ext cx="534160" cy="53416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87035" y="2846487"/>
            <a:ext cx="5608439" cy="1397539"/>
            <a:chOff x="287035" y="2494672"/>
            <a:chExt cx="5256107" cy="1397539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29117" y="2494672"/>
              <a:ext cx="5214025" cy="1397539"/>
            </a:xfrm>
            <a:prstGeom prst="wedgeRoundRectCallout">
              <a:avLst>
                <a:gd name="adj1" fmla="val -4788"/>
                <a:gd name="adj2" fmla="val 6783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dirty="0">
                  <a:solidFill>
                    <a:srgbClr val="FF0000"/>
                  </a:solidFill>
                </a:rPr>
                <a:t>もも</a:t>
              </a:r>
              <a:r>
                <a:rPr lang="ja-JP" altLang="en-US" sz="3200" dirty="0">
                  <a:solidFill>
                    <a:schemeClr val="tx1"/>
                  </a:solidFill>
                </a:rPr>
                <a:t>がすきですか？</a:t>
              </a:r>
              <a:endParaRPr lang="en-AU" sz="3200" dirty="0">
                <a:solidFill>
                  <a:schemeClr val="tx1"/>
                </a:solidFill>
              </a:endParaRPr>
            </a:p>
          </p:txBody>
        </p:sp>
        <p:pic>
          <p:nvPicPr>
            <p:cNvPr id="13" name="図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35" y="2815899"/>
              <a:ext cx="618323" cy="57813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4221" y="89350"/>
            <a:ext cx="210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conversation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23905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491" y="1436248"/>
            <a:ext cx="104915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/>
              <a:t>Create a conversation using the following speech bubbles with your partner and record the conversation. </a:t>
            </a:r>
          </a:p>
          <a:p>
            <a:r>
              <a:rPr lang="en-US" altLang="ja-JP" dirty="0"/>
              <a:t> </a:t>
            </a:r>
          </a:p>
          <a:p>
            <a:pPr algn="ctr"/>
            <a:r>
              <a:rPr lang="ja-JP" altLang="en-US" sz="4400" dirty="0"/>
              <a:t>では、ペアでかいわをつくって</a:t>
            </a:r>
            <a:endParaRPr lang="en-US" altLang="ja-JP" sz="4400" dirty="0"/>
          </a:p>
          <a:p>
            <a:pPr algn="ctr"/>
            <a:r>
              <a:rPr lang="ja-JP" altLang="en-US" sz="4400" dirty="0"/>
              <a:t>ろくおんしてください。</a:t>
            </a:r>
            <a:endParaRPr lang="en-US" sz="4400" dirty="0"/>
          </a:p>
        </p:txBody>
      </p:sp>
      <p:sp>
        <p:nvSpPr>
          <p:cNvPr id="3" name="Rounded Rectangle 2"/>
          <p:cNvSpPr/>
          <p:nvPr/>
        </p:nvSpPr>
        <p:spPr>
          <a:xfrm>
            <a:off x="0" y="1"/>
            <a:ext cx="12192000" cy="577516"/>
          </a:xfrm>
          <a:prstGeom prst="roundRect">
            <a:avLst/>
          </a:prstGeom>
          <a:solidFill>
            <a:srgbClr val="8D42C6"/>
          </a:solidFill>
          <a:ln>
            <a:solidFill>
              <a:srgbClr val="FA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Role play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418659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411" y="239057"/>
            <a:ext cx="11385176" cy="438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Instructions:</a:t>
            </a:r>
          </a:p>
          <a:p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3200" dirty="0"/>
              <a:t>1.   Students go into breakout rooms on ZOOM or MS teams.</a:t>
            </a:r>
          </a:p>
          <a:p>
            <a:pPr marL="514350" indent="-514350">
              <a:lnSpc>
                <a:spcPct val="120000"/>
              </a:lnSpc>
              <a:buAutoNum type="arabicPeriod" startAt="2"/>
            </a:pPr>
            <a:r>
              <a:rPr lang="en-US" sz="3200" dirty="0"/>
              <a:t>Remove headphones from their computers and record the conversation on their phones using the voice memo.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3.  Send the sound </a:t>
            </a:r>
            <a:r>
              <a:rPr lang="en-US" sz="3200" dirty="0" smtClean="0"/>
              <a:t>file </a:t>
            </a:r>
            <a:r>
              <a:rPr lang="en-US" sz="3200" dirty="0"/>
              <a:t>to the teacher.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7" name="Picture 6" descr="computer_gi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5" y="4302983"/>
            <a:ext cx="2627267" cy="2555017"/>
          </a:xfrm>
          <a:prstGeom prst="rect">
            <a:avLst/>
          </a:prstGeom>
        </p:spPr>
      </p:pic>
      <p:pic>
        <p:nvPicPr>
          <p:cNvPr id="9" name="Picture 8" descr="computer_mail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2" t="-327"/>
          <a:stretch/>
        </p:blipFill>
        <p:spPr>
          <a:xfrm>
            <a:off x="7903879" y="4377765"/>
            <a:ext cx="2124763" cy="2480235"/>
          </a:xfrm>
          <a:prstGeom prst="rect">
            <a:avLst/>
          </a:prstGeom>
        </p:spPr>
      </p:pic>
      <p:pic>
        <p:nvPicPr>
          <p:cNvPr id="5" name="Picture 4" descr="smartpho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7659">
            <a:off x="4440289" y="5690003"/>
            <a:ext cx="1064675" cy="1138187"/>
          </a:xfrm>
          <a:prstGeom prst="rect">
            <a:avLst/>
          </a:prstGeom>
        </p:spPr>
      </p:pic>
      <p:pic>
        <p:nvPicPr>
          <p:cNvPr id="6" name="Picture 5" descr="voice_recorder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89" b="55000" l="0" r="4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284" b="49383"/>
          <a:stretch/>
        </p:blipFill>
        <p:spPr>
          <a:xfrm rot="2634224">
            <a:off x="5004650" y="4507080"/>
            <a:ext cx="1738811" cy="203199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530352" y="3346824"/>
            <a:ext cx="1927413" cy="1374588"/>
          </a:xfrm>
          <a:prstGeom prst="wedgeEllipseCallout">
            <a:avLst>
              <a:gd name="adj1" fmla="val 13167"/>
              <a:gd name="adj2" fmla="val 625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4216401" y="3361764"/>
            <a:ext cx="1924424" cy="1541929"/>
          </a:xfrm>
          <a:prstGeom prst="wedgeEllipseCallout">
            <a:avLst>
              <a:gd name="adj1" fmla="val -38833"/>
              <a:gd name="adj2" fmla="val 5782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03882" y="3570941"/>
            <a:ext cx="162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はい、</a:t>
            </a:r>
            <a:endParaRPr lang="en-AU" altLang="ja-JP" sz="2000" dirty="0"/>
          </a:p>
          <a:p>
            <a:r>
              <a:rPr lang="ja-JP" altLang="en-US" sz="2000" dirty="0"/>
              <a:t>すきです。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85341" y="3753224"/>
            <a:ext cx="162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りんごは</a:t>
            </a:r>
            <a:endParaRPr lang="en-AU" altLang="ja-JP" sz="2000" dirty="0"/>
          </a:p>
          <a:p>
            <a:r>
              <a:rPr lang="ja-JP" altLang="en-US" sz="2000" dirty="0"/>
              <a:t>すきですか。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181168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"/>
          <p:cNvSpPr txBox="1"/>
          <p:nvPr/>
        </p:nvSpPr>
        <p:spPr>
          <a:xfrm>
            <a:off x="0" y="-7193"/>
            <a:ext cx="12192000" cy="584775"/>
          </a:xfrm>
          <a:prstGeom prst="rect">
            <a:avLst/>
          </a:prstGeom>
          <a:solidFill>
            <a:srgbClr val="8D42C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Lesson plan</a:t>
            </a:r>
            <a:endParaRPr lang="en-AU" sz="3200" dirty="0"/>
          </a:p>
        </p:txBody>
      </p:sp>
      <p:graphicFrame>
        <p:nvGraphicFramePr>
          <p:cNvPr id="5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482536"/>
              </p:ext>
            </p:extLst>
          </p:nvPr>
        </p:nvGraphicFramePr>
        <p:xfrm>
          <a:off x="0" y="817364"/>
          <a:ext cx="12192000" cy="5353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1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3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Aim</a:t>
                      </a:r>
                      <a:r>
                        <a:rPr lang="en-US" sz="5400" baseline="0" dirty="0"/>
                        <a:t> </a:t>
                      </a:r>
                      <a:endParaRPr lang="en-AU" sz="5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A745A9"/>
                          </a:solidFill>
                        </a:rPr>
                        <a:t>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Offering 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</a:rPr>
                        <a:t>food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 to 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</a:rPr>
                        <a:t> Japanese friend </a:t>
                      </a:r>
                      <a:endParaRPr lang="en-AU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37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 </a:t>
                      </a:r>
                      <a:endParaRPr lang="en-A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dirty="0">
                          <a:solidFill>
                            <a:srgbClr val="FF0000"/>
                          </a:solidFill>
                        </a:rPr>
                        <a:t>Vocabulary</a:t>
                      </a:r>
                      <a:r>
                        <a:rPr lang="en-AU" sz="4400" baseline="0" dirty="0">
                          <a:solidFill>
                            <a:srgbClr val="FF0000"/>
                          </a:solidFill>
                        </a:rPr>
                        <a:t> games </a:t>
                      </a:r>
                      <a:r>
                        <a:rPr lang="en-AU" sz="5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AU" sz="4400" baseline="0" dirty="0">
                          <a:solidFill>
                            <a:srgbClr val="FF0000"/>
                          </a:solidFill>
                        </a:rPr>
                        <a:t>5min</a:t>
                      </a:r>
                      <a:endParaRPr lang="en-AU" sz="440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A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</a:rPr>
                        <a:t>Conversation</a:t>
                      </a:r>
                      <a:r>
                        <a:rPr lang="en-US" sz="4400" baseline="0" dirty="0">
                          <a:solidFill>
                            <a:srgbClr val="00B050"/>
                          </a:solidFill>
                        </a:rPr>
                        <a:t> practice  5min</a:t>
                      </a:r>
                      <a:endParaRPr lang="en-AU" sz="4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/>
                        <a:t>3</a:t>
                      </a:r>
                    </a:p>
                    <a:p>
                      <a:pPr algn="ctr"/>
                      <a:endParaRPr lang="en-A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400" dirty="0">
                          <a:solidFill>
                            <a:srgbClr val="00B0F0"/>
                          </a:solidFill>
                        </a:rPr>
                        <a:t>Role play (recording)</a:t>
                      </a:r>
                      <a:r>
                        <a:rPr lang="en-AU" sz="4400" baseline="0" dirty="0">
                          <a:solidFill>
                            <a:srgbClr val="00B0F0"/>
                          </a:solidFill>
                        </a:rPr>
                        <a:t>  7</a:t>
                      </a:r>
                      <a:r>
                        <a:rPr lang="en-AU" sz="4400" dirty="0">
                          <a:solidFill>
                            <a:srgbClr val="00B0F0"/>
                          </a:solidFill>
                        </a:rPr>
                        <a:t>min </a:t>
                      </a:r>
                      <a:endParaRPr lang="en-AU" sz="4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1491013"/>
                  </a:ext>
                </a:extLst>
              </a:tr>
              <a:tr h="10223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A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Send</a:t>
                      </a:r>
                      <a:r>
                        <a:rPr lang="en-US" sz="4400" baseline="0" dirty="0">
                          <a:solidFill>
                            <a:srgbClr val="FF0000"/>
                          </a:solidFill>
                        </a:rPr>
                        <a:t> a sound file </a:t>
                      </a:r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to </a:t>
                      </a:r>
                      <a:r>
                        <a:rPr lang="ja-JP" altLang="en-US" sz="4400" dirty="0">
                          <a:solidFill>
                            <a:srgbClr val="FF0000"/>
                          </a:solidFill>
                        </a:rPr>
                        <a:t>せんせい </a:t>
                      </a:r>
                      <a:r>
                        <a:rPr lang="en-US" altLang="ja-JP" sz="44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min</a:t>
                      </a:r>
                      <a:endParaRPr lang="en-AU" sz="4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493265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26026" y="6492875"/>
            <a:ext cx="4114800" cy="365125"/>
          </a:xfrm>
        </p:spPr>
        <p:txBody>
          <a:bodyPr/>
          <a:lstStyle/>
          <a:p>
            <a:r>
              <a:rPr lang="en-AU" dirty="0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586358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738025" y="1275346"/>
            <a:ext cx="4944638" cy="115516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はい、すきです。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2023" y="4740441"/>
            <a:ext cx="5506113" cy="121775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dirty="0">
                <a:solidFill>
                  <a:prstClr val="black"/>
                </a:solidFill>
              </a:rPr>
              <a:t>じゃ            　をどうぞ</a:t>
            </a:r>
            <a:endParaRPr lang="en-AU" sz="3200" dirty="0">
              <a:solidFill>
                <a:prstClr val="black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738025" y="5269832"/>
            <a:ext cx="4944638" cy="112577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いただきます </a:t>
            </a:r>
            <a:r>
              <a:rPr lang="en-US" altLang="ja-JP" sz="3200" dirty="0">
                <a:solidFill>
                  <a:schemeClr val="tx1"/>
                </a:solidFill>
              </a:rPr>
              <a:t>!</a:t>
            </a:r>
            <a:endParaRPr lang="en-AU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42024" y="813831"/>
            <a:ext cx="5289543" cy="1264596"/>
            <a:chOff x="642025" y="443460"/>
            <a:chExt cx="4747098" cy="1264596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642025" y="443460"/>
              <a:ext cx="4747098" cy="1264596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dirty="0">
                  <a:solidFill>
                    <a:schemeClr val="tx1"/>
                  </a:solidFill>
                </a:rPr>
                <a:t>　　　がすきですか？</a:t>
              </a:r>
              <a:endParaRPr lang="en-AU" sz="32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537506"/>
              <a:ext cx="1203158" cy="89033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4000" dirty="0">
                <a:solidFill>
                  <a:srgbClr val="A745A9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2025" y="2703297"/>
            <a:ext cx="5397828" cy="1264596"/>
            <a:chOff x="642025" y="2437565"/>
            <a:chExt cx="4747098" cy="1264596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642025" y="2437565"/>
              <a:ext cx="4747098" cy="1264596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dirty="0">
                  <a:solidFill>
                    <a:schemeClr val="tx1"/>
                  </a:solidFill>
                </a:rPr>
                <a:t>　　　がすきですか？</a:t>
              </a:r>
              <a:endParaRPr lang="en-AU" sz="32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14400" y="2624694"/>
              <a:ext cx="1203158" cy="890337"/>
            </a:xfrm>
            <a:prstGeom prst="ellipse">
              <a:avLst/>
            </a:prstGeom>
            <a:solidFill>
              <a:srgbClr val="FAE6F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4000" dirty="0">
                <a:solidFill>
                  <a:srgbClr val="A745A9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450089" y="4872975"/>
            <a:ext cx="1159384" cy="8903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 dirty="0">
              <a:solidFill>
                <a:srgbClr val="A745A9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38025" y="3200399"/>
            <a:ext cx="4944638" cy="1212661"/>
            <a:chOff x="6738025" y="2890426"/>
            <a:chExt cx="4747098" cy="1264596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6738025" y="2890426"/>
              <a:ext cx="4747098" cy="1264596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ja-JP" altLang="en-US" sz="3200" dirty="0">
                  <a:solidFill>
                    <a:prstClr val="black"/>
                  </a:solidFill>
                </a:rPr>
                <a:t>　　　は、あんまり</a:t>
              </a:r>
              <a:r>
                <a:rPr lang="en-US" altLang="ja-JP" sz="3200" dirty="0">
                  <a:solidFill>
                    <a:prstClr val="black"/>
                  </a:solidFill>
                </a:rPr>
                <a:t>…..</a:t>
              </a:r>
              <a:endParaRPr lang="en-AU" sz="3200" dirty="0">
                <a:solidFill>
                  <a:prstClr val="black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795061" y="3092434"/>
              <a:ext cx="1368086" cy="890337"/>
            </a:xfrm>
            <a:prstGeom prst="ellipse">
              <a:avLst/>
            </a:prstGeom>
            <a:solidFill>
              <a:srgbClr val="FAE6F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4000" dirty="0">
                <a:solidFill>
                  <a:srgbClr val="A745A9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9295" y="164056"/>
            <a:ext cx="999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 a conversation with a partner and record the conversation.</a:t>
            </a:r>
            <a:endParaRPr lang="en-AU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2380775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454" y="1455821"/>
            <a:ext cx="110088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/>
              <a:t>When you finish recording, </a:t>
            </a:r>
          </a:p>
          <a:p>
            <a:pPr algn="ctr"/>
            <a:r>
              <a:rPr lang="en-US" altLang="ja-JP" sz="4400" dirty="0"/>
              <a:t>send the conversation to </a:t>
            </a:r>
            <a:r>
              <a:rPr lang="ja-JP" altLang="en-US" sz="4400" dirty="0"/>
              <a:t>せんせい</a:t>
            </a:r>
            <a:r>
              <a:rPr lang="en-US" altLang="ja-JP" sz="4400" dirty="0"/>
              <a:t>.</a:t>
            </a:r>
          </a:p>
          <a:p>
            <a:r>
              <a:rPr lang="en-US" altLang="ja-JP" dirty="0"/>
              <a:t> </a:t>
            </a:r>
          </a:p>
          <a:p>
            <a:pPr algn="ctr"/>
            <a:r>
              <a:rPr lang="ja-JP" altLang="en-US" sz="4400" dirty="0"/>
              <a:t>おわりましたら、かいわを</a:t>
            </a:r>
            <a:endParaRPr lang="en-US" altLang="ja-JP" sz="4400" dirty="0"/>
          </a:p>
          <a:p>
            <a:pPr algn="ctr"/>
            <a:r>
              <a:rPr lang="ja-JP" altLang="en-US" sz="4400" dirty="0"/>
              <a:t>せんせいに　おくってください。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183092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1" y="2996953"/>
            <a:ext cx="3200407" cy="3200407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1703512" y="476672"/>
            <a:ext cx="8712968" cy="1872208"/>
          </a:xfrm>
          <a:prstGeom prst="wedgeEllipseCallout">
            <a:avLst>
              <a:gd name="adj1" fmla="val 1399"/>
              <a:gd name="adj2" fmla="val 976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/>
              <a:t>Ganbatte</a:t>
            </a:r>
            <a:r>
              <a:rPr lang="en-US" sz="6600" dirty="0"/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36605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217" y="2009274"/>
            <a:ext cx="108143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Memory game: Read the following words together and remember what they mean.</a:t>
            </a:r>
          </a:p>
          <a:p>
            <a:pPr algn="ctr"/>
            <a:endParaRPr lang="en-US" altLang="ja-JP" sz="1600" dirty="0"/>
          </a:p>
          <a:p>
            <a:pPr algn="ctr"/>
            <a:r>
              <a:rPr lang="ja-JP" altLang="en-US" sz="4400" dirty="0"/>
              <a:t>いっしょによんで おぼえましょう</a:t>
            </a:r>
            <a:endParaRPr lang="en-US" sz="4400" dirty="0"/>
          </a:p>
          <a:p>
            <a:pPr algn="ctr"/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0" y="1"/>
            <a:ext cx="12192000" cy="577516"/>
          </a:xfrm>
          <a:prstGeom prst="roundRect">
            <a:avLst/>
          </a:prstGeom>
          <a:solidFill>
            <a:srgbClr val="8D42C6"/>
          </a:solidFill>
          <a:ln>
            <a:solidFill>
              <a:srgbClr val="FA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Vocabulary games  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156185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ばなな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banana</a:t>
            </a: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1958181"/>
            <a:ext cx="3695700" cy="3810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320682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れもん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/>
              <a:t>remon</a:t>
            </a: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82020"/>
            <a:ext cx="3810000" cy="33623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15144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err="1"/>
              <a:t>まん</a:t>
            </a:r>
            <a:r>
              <a:rPr lang="ja-JP" altLang="en-US" dirty="0"/>
              <a:t>ごー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/>
              <a:t>mangoo</a:t>
            </a: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1958181"/>
            <a:ext cx="3695700" cy="3810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7271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おれん</a:t>
            </a:r>
            <a:r>
              <a:rPr lang="ja-JP" altLang="en-US" dirty="0" err="1"/>
              <a:t>じ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/>
              <a:t>orenji</a:t>
            </a: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3" y="1958181"/>
            <a:ext cx="3495675" cy="3810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28353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err="1"/>
              <a:t>きうい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/>
              <a:t>kiui</a:t>
            </a: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58181"/>
            <a:ext cx="3810000" cy="3810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The Japan Foundation, Sydney </a:t>
            </a:r>
          </a:p>
        </p:txBody>
      </p:sp>
    </p:spTree>
    <p:extLst>
      <p:ext uri="{BB962C8B-B14F-4D97-AF65-F5344CB8AC3E}">
        <p14:creationId xmlns:p14="http://schemas.microsoft.com/office/powerpoint/2010/main" val="41257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631</Words>
  <Application>Microsoft Office PowerPoint</Application>
  <PresentationFormat>Widescreen</PresentationFormat>
  <Paragraphs>100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游ゴシック</vt:lpstr>
      <vt:lpstr>游ゴシック Light</vt:lpstr>
      <vt:lpstr>Arial</vt:lpstr>
      <vt:lpstr>Calibri</vt:lpstr>
      <vt:lpstr>Calibri Light</vt:lpstr>
      <vt:lpstr>Office Theme</vt:lpstr>
      <vt:lpstr>Lesson idea 1 :  Role play </vt:lpstr>
      <vt:lpstr>PowerPoint Presentation</vt:lpstr>
      <vt:lpstr>PowerPoint Presentation</vt:lpstr>
      <vt:lpstr>PowerPoint Presentation</vt:lpstr>
      <vt:lpstr>ばなな banana</vt:lpstr>
      <vt:lpstr>れもん remon</vt:lpstr>
      <vt:lpstr>まんごー mangoo</vt:lpstr>
      <vt:lpstr>おれんじ orenji</vt:lpstr>
      <vt:lpstr>きうい kiui</vt:lpstr>
      <vt:lpstr>ちぇりー(さくらんぼ） cherii</vt:lpstr>
      <vt:lpstr>らずべりー razuberii</vt:lpstr>
      <vt:lpstr>りんご ringo</vt:lpstr>
      <vt:lpstr>もも momo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Himiko Negishi-Wood</dc:creator>
  <cp:lastModifiedBy>Minako Kadoi</cp:lastModifiedBy>
  <cp:revision>52</cp:revision>
  <dcterms:created xsi:type="dcterms:W3CDTF">2020-03-25T23:46:40Z</dcterms:created>
  <dcterms:modified xsi:type="dcterms:W3CDTF">2021-07-28T06:50:27Z</dcterms:modified>
</cp:coreProperties>
</file>